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5" r:id="rId6"/>
    <p:sldId id="291" r:id="rId7"/>
    <p:sldId id="296" r:id="rId8"/>
    <p:sldId id="301" r:id="rId9"/>
    <p:sldId id="297" r:id="rId10"/>
    <p:sldId id="306" r:id="rId11"/>
    <p:sldId id="305" r:id="rId12"/>
    <p:sldId id="307" r:id="rId13"/>
    <p:sldId id="308" r:id="rId14"/>
    <p:sldId id="294" r:id="rId15"/>
    <p:sldId id="298" r:id="rId16"/>
    <p:sldId id="299" r:id="rId17"/>
    <p:sldId id="29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F0D354"/>
    <a:srgbClr val="FFC000"/>
    <a:srgbClr val="FBFCFC"/>
    <a:srgbClr val="FFFFFF"/>
    <a:srgbClr val="F5F5F5"/>
    <a:srgbClr val="FBFBFB"/>
    <a:srgbClr val="2E3D92"/>
    <a:srgbClr val="E79130"/>
    <a:srgbClr val="BE5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22311-204F-41B8-ABB6-E909B01037FA}" v="254" dt="2025-10-17T11:27:21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883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5F667-5198-49DE-8282-B64A417102C0}" type="doc">
      <dgm:prSet loTypeId="urn:microsoft.com/office/officeart/2005/8/layout/hProcess4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606E48A-6EBE-413C-8C2D-FC6EB083D9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Obiettivi della valutazione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98D90-3CAA-4A0D-80B1-73580E593941}" type="parTrans" cxnId="{28D80696-3433-4861-A54F-3D73976C97B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4ED56E-9496-4649-AFEF-E70288B741D4}" type="sibTrans" cxnId="{28D80696-3433-4861-A54F-3D73976C97B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2D8C2-2B4E-4C49-A7CA-6C0BF2D0D3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Promuovere la consapevolezza delle proprie risorse e le eventuali criticità 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7D242-4F72-48A1-BA9A-EFAB8A1FC1C7}" type="parTrans" cxnId="{EBD2089A-BE40-4729-AEB5-DA571A29D4B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CB782-EBB6-4FBD-963B-1295C728A9DC}" type="sibTrans" cxnId="{EBD2089A-BE40-4729-AEB5-DA571A29D4B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7BA58-9973-4665-A368-9795290040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Favorire motivazione e aderenza al percorso 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7CA70-10DD-424A-A3AF-514F72E91188}" type="parTrans" cxnId="{8BC0444E-EA62-44C6-915A-D08D8BA0568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CA7AA-3BDD-4E65-8617-36E4B60CF9DC}" type="sibTrans" cxnId="{8BC0444E-EA62-44C6-915A-D08D8BA0568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07EA68-4565-44EC-A006-003D98FE16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Consolidare l’alleanza terapeutica tra il paziente e l’équipe multidisciplinare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5A2D2-58AB-4901-9DC2-D839C0E200A9}" type="parTrans" cxnId="{1FE74F3B-72E2-46FB-A723-15563D074F75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81FE7-50DE-4B44-9C2C-2B4843B4CEEC}" type="sibTrans" cxnId="{1FE74F3B-72E2-46FB-A723-15563D074F75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BC7D1-D6AD-47E2-AE88-123C311F44EC}">
      <dgm:prSet custT="1"/>
      <dgm:spPr/>
      <dgm:t>
        <a:bodyPr/>
        <a:lstStyle/>
        <a:p>
          <a:pPr>
            <a:buNone/>
          </a:pPr>
          <a:r>
            <a:rPr lang="it-IT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La valutazione psicologica </a:t>
          </a:r>
          <a:r>
            <a:rPr lang="it-IT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</a:t>
          </a:r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-operatoria si inserisce all’interno del percorso multidisciplinare </a:t>
          </a:r>
        </a:p>
      </dgm:t>
    </dgm:pt>
    <dgm:pt modelId="{784B98A1-A0FE-4A9A-B806-F0E3F93A1B9B}" type="parTrans" cxnId="{1306DAB4-5B99-44F0-8028-D9F0786CE20B}">
      <dgm:prSet/>
      <dgm:spPr/>
      <dgm:t>
        <a:bodyPr/>
        <a:lstStyle/>
        <a:p>
          <a:endParaRPr lang="it-IT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304BE-E22C-4604-AC23-ED9A8E7F0F12}" type="sibTrans" cxnId="{1306DAB4-5B99-44F0-8028-D9F0786CE20B}">
      <dgm:prSet/>
      <dgm:spPr/>
      <dgm:t>
        <a:bodyPr/>
        <a:lstStyle/>
        <a:p>
          <a:endParaRPr lang="it-IT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82BE1-C7BA-400F-8E98-774BCD11910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it-IT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2AABD-3F7C-488A-AA9F-453B75B46FDA}" type="parTrans" cxnId="{963EC22C-D668-4DD1-B978-9010225D9E6E}">
      <dgm:prSet/>
      <dgm:spPr/>
      <dgm:t>
        <a:bodyPr/>
        <a:lstStyle/>
        <a:p>
          <a:endParaRPr lang="it-IT" sz="1800"/>
        </a:p>
      </dgm:t>
    </dgm:pt>
    <dgm:pt modelId="{1EFC5387-C6AF-4425-9FC4-EA13F87CA9EA}" type="sibTrans" cxnId="{963EC22C-D668-4DD1-B978-9010225D9E6E}">
      <dgm:prSet/>
      <dgm:spPr/>
      <dgm:t>
        <a:bodyPr/>
        <a:lstStyle/>
        <a:p>
          <a:endParaRPr lang="it-IT" sz="1800"/>
        </a:p>
      </dgm:t>
    </dgm:pt>
    <dgm:pt modelId="{F3389175-5378-4612-8E71-2CAA9FEBB5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Colloquio clinico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it-I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Valutazione psicodiagnostica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it-I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Report/Restituzione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179A0-99BC-425D-B7B9-0365D3ABC3B9}" type="sibTrans" cxnId="{653BA907-1824-448C-8B3A-2E8FF45E6D5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AF90D-145D-4A81-9AAC-39CC8F73C24E}" type="parTrans" cxnId="{653BA907-1824-448C-8B3A-2E8FF45E6D5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6ECFB-C2E4-43FF-AB96-868A52AC7557}" type="pres">
      <dgm:prSet presAssocID="{C4F5F667-5198-49DE-8282-B64A417102C0}" presName="Name0" presStyleCnt="0">
        <dgm:presLayoutVars>
          <dgm:dir/>
          <dgm:animLvl val="lvl"/>
          <dgm:resizeHandles val="exact"/>
        </dgm:presLayoutVars>
      </dgm:prSet>
      <dgm:spPr/>
    </dgm:pt>
    <dgm:pt modelId="{4BF510D6-E3B0-4201-B3CB-43A036111BFA}" type="pres">
      <dgm:prSet presAssocID="{C4F5F667-5198-49DE-8282-B64A417102C0}" presName="tSp" presStyleCnt="0"/>
      <dgm:spPr/>
    </dgm:pt>
    <dgm:pt modelId="{61EBB0BB-F8B3-4D15-902E-556DF4DF5A31}" type="pres">
      <dgm:prSet presAssocID="{C4F5F667-5198-49DE-8282-B64A417102C0}" presName="bSp" presStyleCnt="0"/>
      <dgm:spPr/>
    </dgm:pt>
    <dgm:pt modelId="{7A6CAAE4-3689-46C0-A254-3933092AC62F}" type="pres">
      <dgm:prSet presAssocID="{C4F5F667-5198-49DE-8282-B64A417102C0}" presName="process" presStyleCnt="0"/>
      <dgm:spPr/>
    </dgm:pt>
    <dgm:pt modelId="{4E57BBF9-B8CE-4DFB-A8E9-E328C6746156}" type="pres">
      <dgm:prSet presAssocID="{F3389175-5378-4612-8E71-2CAA9FEBB51E}" presName="composite1" presStyleCnt="0"/>
      <dgm:spPr/>
    </dgm:pt>
    <dgm:pt modelId="{2BFAB5D1-C203-46EF-83A7-57669732C091}" type="pres">
      <dgm:prSet presAssocID="{F3389175-5378-4612-8E71-2CAA9FEBB51E}" presName="dummyNode1" presStyleLbl="node1" presStyleIdx="0" presStyleCnt="2"/>
      <dgm:spPr/>
    </dgm:pt>
    <dgm:pt modelId="{28FC5FDE-6878-4A0E-B641-D1AE61D174E2}" type="pres">
      <dgm:prSet presAssocID="{F3389175-5378-4612-8E71-2CAA9FEBB51E}" presName="childNode1" presStyleLbl="bgAcc1" presStyleIdx="0" presStyleCnt="2" custScaleX="105409" custScaleY="110262">
        <dgm:presLayoutVars>
          <dgm:bulletEnabled val="1"/>
        </dgm:presLayoutVars>
      </dgm:prSet>
      <dgm:spPr/>
    </dgm:pt>
    <dgm:pt modelId="{03DA39E3-1E8D-4D38-BB61-3C2AFC966605}" type="pres">
      <dgm:prSet presAssocID="{F3389175-5378-4612-8E71-2CAA9FEBB51E}" presName="childNode1tx" presStyleLbl="bgAcc1" presStyleIdx="0" presStyleCnt="2">
        <dgm:presLayoutVars>
          <dgm:bulletEnabled val="1"/>
        </dgm:presLayoutVars>
      </dgm:prSet>
      <dgm:spPr/>
    </dgm:pt>
    <dgm:pt modelId="{CC85B7CE-B9D6-4E32-8C1B-5D2D717C6A2B}" type="pres">
      <dgm:prSet presAssocID="{F3389175-5378-4612-8E71-2CAA9FEBB51E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0C937B7E-C5BF-4199-B1DC-35D350E644E4}" type="pres">
      <dgm:prSet presAssocID="{F3389175-5378-4612-8E71-2CAA9FEBB51E}" presName="connSite1" presStyleCnt="0"/>
      <dgm:spPr/>
    </dgm:pt>
    <dgm:pt modelId="{F385290A-F9FE-4CAD-9334-DD7AD7F03C5F}" type="pres">
      <dgm:prSet presAssocID="{D9B179A0-99BC-425D-B7B9-0365D3ABC3B9}" presName="Name9" presStyleLbl="sibTrans2D1" presStyleIdx="0" presStyleCnt="1"/>
      <dgm:spPr/>
    </dgm:pt>
    <dgm:pt modelId="{107E285C-A940-4057-9CF3-8EC4E0BEBFFA}" type="pres">
      <dgm:prSet presAssocID="{0606E48A-6EBE-413C-8C2D-FC6EB083D97B}" presName="composite2" presStyleCnt="0"/>
      <dgm:spPr/>
    </dgm:pt>
    <dgm:pt modelId="{C93F0D24-71FF-40FC-8BC4-BBBBB6A279D3}" type="pres">
      <dgm:prSet presAssocID="{0606E48A-6EBE-413C-8C2D-FC6EB083D97B}" presName="dummyNode2" presStyleLbl="node1" presStyleIdx="0" presStyleCnt="2"/>
      <dgm:spPr/>
    </dgm:pt>
    <dgm:pt modelId="{1F5E8D09-4F2B-4294-B7A2-7C8719C1DB07}" type="pres">
      <dgm:prSet presAssocID="{0606E48A-6EBE-413C-8C2D-FC6EB083D97B}" presName="childNode2" presStyleLbl="bgAcc1" presStyleIdx="1" presStyleCnt="2" custScaleX="104960" custScaleY="108769">
        <dgm:presLayoutVars>
          <dgm:bulletEnabled val="1"/>
        </dgm:presLayoutVars>
      </dgm:prSet>
      <dgm:spPr/>
    </dgm:pt>
    <dgm:pt modelId="{7D9332F9-7DA4-4B44-881D-5FD8C38E3FE2}" type="pres">
      <dgm:prSet presAssocID="{0606E48A-6EBE-413C-8C2D-FC6EB083D97B}" presName="childNode2tx" presStyleLbl="bgAcc1" presStyleIdx="1" presStyleCnt="2">
        <dgm:presLayoutVars>
          <dgm:bulletEnabled val="1"/>
        </dgm:presLayoutVars>
      </dgm:prSet>
      <dgm:spPr/>
    </dgm:pt>
    <dgm:pt modelId="{227CAB89-793E-443F-80E3-8C4645FB43EA}" type="pres">
      <dgm:prSet presAssocID="{0606E48A-6EBE-413C-8C2D-FC6EB083D97B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B64AE143-C3EF-42B2-AC21-07E325C73FA5}" type="pres">
      <dgm:prSet presAssocID="{0606E48A-6EBE-413C-8C2D-FC6EB083D97B}" presName="connSite2" presStyleCnt="0"/>
      <dgm:spPr/>
    </dgm:pt>
  </dgm:ptLst>
  <dgm:cxnLst>
    <dgm:cxn modelId="{5223DE01-A0DA-4ACA-8613-20F7B3ACB0F6}" type="presOf" srcId="{F47BC7D1-D6AD-47E2-AE88-123C311F44EC}" destId="{03DA39E3-1E8D-4D38-BB61-3C2AFC966605}" srcOrd="1" destOrd="0" presId="urn:microsoft.com/office/officeart/2005/8/layout/hProcess4"/>
    <dgm:cxn modelId="{653BA907-1824-448C-8B3A-2E8FF45E6D50}" srcId="{C4F5F667-5198-49DE-8282-B64A417102C0}" destId="{F3389175-5378-4612-8E71-2CAA9FEBB51E}" srcOrd="0" destOrd="0" parTransId="{02EAF90D-145D-4A81-9AAC-39CC8F73C24E}" sibTransId="{D9B179A0-99BC-425D-B7B9-0365D3ABC3B9}"/>
    <dgm:cxn modelId="{963EC22C-D668-4DD1-B978-9010225D9E6E}" srcId="{F3389175-5378-4612-8E71-2CAA9FEBB51E}" destId="{D3B82BE1-C7BA-400F-8E98-774BCD119103}" srcOrd="1" destOrd="0" parTransId="{CC02AABD-3F7C-488A-AA9F-453B75B46FDA}" sibTransId="{1EFC5387-C6AF-4425-9FC4-EA13F87CA9EA}"/>
    <dgm:cxn modelId="{1FE74F3B-72E2-46FB-A723-15563D074F75}" srcId="{0606E48A-6EBE-413C-8C2D-FC6EB083D97B}" destId="{EC07EA68-4565-44EC-A006-003D98FE161E}" srcOrd="2" destOrd="0" parTransId="{5145A2D2-58AB-4901-9DC2-D839C0E200A9}" sibTransId="{4B081FE7-50DE-4B44-9C2C-2B4843B4CEEC}"/>
    <dgm:cxn modelId="{4B4A946B-C6FE-4539-84A6-00B25547E98F}" type="presOf" srcId="{D3B82BE1-C7BA-400F-8E98-774BCD119103}" destId="{28FC5FDE-6878-4A0E-B641-D1AE61D174E2}" srcOrd="0" destOrd="1" presId="urn:microsoft.com/office/officeart/2005/8/layout/hProcess4"/>
    <dgm:cxn modelId="{8BC0444E-EA62-44C6-915A-D08D8BA0568D}" srcId="{0606E48A-6EBE-413C-8C2D-FC6EB083D97B}" destId="{48F7BA58-9973-4665-A368-979529004061}" srcOrd="1" destOrd="0" parTransId="{1B47CA70-10DD-424A-A3AF-514F72E91188}" sibTransId="{B5ACA7AA-3BDD-4E65-8617-36E4B60CF9DC}"/>
    <dgm:cxn modelId="{B9F77D58-4364-4935-90A5-C81387D35ABC}" type="presOf" srcId="{F3389175-5378-4612-8E71-2CAA9FEBB51E}" destId="{CC85B7CE-B9D6-4E32-8C1B-5D2D717C6A2B}" srcOrd="0" destOrd="0" presId="urn:microsoft.com/office/officeart/2005/8/layout/hProcess4"/>
    <dgm:cxn modelId="{43260759-604F-4A15-B808-A59679C716B0}" type="presOf" srcId="{0606E48A-6EBE-413C-8C2D-FC6EB083D97B}" destId="{227CAB89-793E-443F-80E3-8C4645FB43EA}" srcOrd="0" destOrd="0" presId="urn:microsoft.com/office/officeart/2005/8/layout/hProcess4"/>
    <dgm:cxn modelId="{F3861F83-3E7F-4976-B12C-3017B800943D}" type="presOf" srcId="{D3B82BE1-C7BA-400F-8E98-774BCD119103}" destId="{03DA39E3-1E8D-4D38-BB61-3C2AFC966605}" srcOrd="1" destOrd="1" presId="urn:microsoft.com/office/officeart/2005/8/layout/hProcess4"/>
    <dgm:cxn modelId="{781C6E84-5E8E-463B-BF10-18D16198274A}" type="presOf" srcId="{48F7BA58-9973-4665-A368-979529004061}" destId="{1F5E8D09-4F2B-4294-B7A2-7C8719C1DB07}" srcOrd="0" destOrd="1" presId="urn:microsoft.com/office/officeart/2005/8/layout/hProcess4"/>
    <dgm:cxn modelId="{28D80696-3433-4861-A54F-3D73976C97B0}" srcId="{C4F5F667-5198-49DE-8282-B64A417102C0}" destId="{0606E48A-6EBE-413C-8C2D-FC6EB083D97B}" srcOrd="1" destOrd="0" parTransId="{03398D90-3CAA-4A0D-80B1-73580E593941}" sibTransId="{C74ED56E-9496-4649-AFEF-E70288B741D4}"/>
    <dgm:cxn modelId="{510A2499-5224-4AF9-9EFD-2332301F25E1}" type="presOf" srcId="{EC07EA68-4565-44EC-A006-003D98FE161E}" destId="{1F5E8D09-4F2B-4294-B7A2-7C8719C1DB07}" srcOrd="0" destOrd="2" presId="urn:microsoft.com/office/officeart/2005/8/layout/hProcess4"/>
    <dgm:cxn modelId="{EBD2089A-BE40-4729-AEB5-DA571A29D4B4}" srcId="{0606E48A-6EBE-413C-8C2D-FC6EB083D97B}" destId="{1662D8C2-2B4E-4C49-A7CA-6C0BF2D0D376}" srcOrd="0" destOrd="0" parTransId="{C007D242-4F72-48A1-BA9A-EFAB8A1FC1C7}" sibTransId="{CFDCB782-EBB6-4FBD-963B-1295C728A9DC}"/>
    <dgm:cxn modelId="{61AFB5A1-F49F-4B69-B715-0964D665181E}" type="presOf" srcId="{EC07EA68-4565-44EC-A006-003D98FE161E}" destId="{7D9332F9-7DA4-4B44-881D-5FD8C38E3FE2}" srcOrd="1" destOrd="2" presId="urn:microsoft.com/office/officeart/2005/8/layout/hProcess4"/>
    <dgm:cxn modelId="{1306DAB4-5B99-44F0-8028-D9F0786CE20B}" srcId="{F3389175-5378-4612-8E71-2CAA9FEBB51E}" destId="{F47BC7D1-D6AD-47E2-AE88-123C311F44EC}" srcOrd="0" destOrd="0" parTransId="{784B98A1-A0FE-4A9A-B806-F0E3F93A1B9B}" sibTransId="{5D4304BE-E22C-4604-AC23-ED9A8E7F0F12}"/>
    <dgm:cxn modelId="{0AD0A6BC-1C3C-4209-A914-FC3673B6AC8B}" type="presOf" srcId="{C4F5F667-5198-49DE-8282-B64A417102C0}" destId="{CB06ECFB-C2E4-43FF-AB96-868A52AC7557}" srcOrd="0" destOrd="0" presId="urn:microsoft.com/office/officeart/2005/8/layout/hProcess4"/>
    <dgm:cxn modelId="{6F74DFC6-AD17-4A01-92FE-F5FEA1BB2B74}" type="presOf" srcId="{1662D8C2-2B4E-4C49-A7CA-6C0BF2D0D376}" destId="{1F5E8D09-4F2B-4294-B7A2-7C8719C1DB07}" srcOrd="0" destOrd="0" presId="urn:microsoft.com/office/officeart/2005/8/layout/hProcess4"/>
    <dgm:cxn modelId="{1CB509D2-7478-4138-B6AE-4B94AA8B8465}" type="presOf" srcId="{1662D8C2-2B4E-4C49-A7CA-6C0BF2D0D376}" destId="{7D9332F9-7DA4-4B44-881D-5FD8C38E3FE2}" srcOrd="1" destOrd="0" presId="urn:microsoft.com/office/officeart/2005/8/layout/hProcess4"/>
    <dgm:cxn modelId="{71D3DCDE-8365-463F-B9E1-07CE0D1EE8D3}" type="presOf" srcId="{D9B179A0-99BC-425D-B7B9-0365D3ABC3B9}" destId="{F385290A-F9FE-4CAD-9334-DD7AD7F03C5F}" srcOrd="0" destOrd="0" presId="urn:microsoft.com/office/officeart/2005/8/layout/hProcess4"/>
    <dgm:cxn modelId="{91057CF2-A590-4418-A222-4CFC00DDDE05}" type="presOf" srcId="{48F7BA58-9973-4665-A368-979529004061}" destId="{7D9332F9-7DA4-4B44-881D-5FD8C38E3FE2}" srcOrd="1" destOrd="1" presId="urn:microsoft.com/office/officeart/2005/8/layout/hProcess4"/>
    <dgm:cxn modelId="{15F35DF7-FA79-44C2-B73F-233E2A7C4AAE}" type="presOf" srcId="{F47BC7D1-D6AD-47E2-AE88-123C311F44EC}" destId="{28FC5FDE-6878-4A0E-B641-D1AE61D174E2}" srcOrd="0" destOrd="0" presId="urn:microsoft.com/office/officeart/2005/8/layout/hProcess4"/>
    <dgm:cxn modelId="{B2E5B4DD-540C-453A-A102-FE82A63260D5}" type="presParOf" srcId="{CB06ECFB-C2E4-43FF-AB96-868A52AC7557}" destId="{4BF510D6-E3B0-4201-B3CB-43A036111BFA}" srcOrd="0" destOrd="0" presId="urn:microsoft.com/office/officeart/2005/8/layout/hProcess4"/>
    <dgm:cxn modelId="{7D170361-31AB-4FF5-B046-7E98C3580582}" type="presParOf" srcId="{CB06ECFB-C2E4-43FF-AB96-868A52AC7557}" destId="{61EBB0BB-F8B3-4D15-902E-556DF4DF5A31}" srcOrd="1" destOrd="0" presId="urn:microsoft.com/office/officeart/2005/8/layout/hProcess4"/>
    <dgm:cxn modelId="{C937DFF7-5298-4C46-A5B6-F08C139C959A}" type="presParOf" srcId="{CB06ECFB-C2E4-43FF-AB96-868A52AC7557}" destId="{7A6CAAE4-3689-46C0-A254-3933092AC62F}" srcOrd="2" destOrd="0" presId="urn:microsoft.com/office/officeart/2005/8/layout/hProcess4"/>
    <dgm:cxn modelId="{4F853B54-C6A3-4C96-BD07-E64B7F5771BB}" type="presParOf" srcId="{7A6CAAE4-3689-46C0-A254-3933092AC62F}" destId="{4E57BBF9-B8CE-4DFB-A8E9-E328C6746156}" srcOrd="0" destOrd="0" presId="urn:microsoft.com/office/officeart/2005/8/layout/hProcess4"/>
    <dgm:cxn modelId="{B46150F2-ADB7-43A7-91A5-75A4EF0D3B44}" type="presParOf" srcId="{4E57BBF9-B8CE-4DFB-A8E9-E328C6746156}" destId="{2BFAB5D1-C203-46EF-83A7-57669732C091}" srcOrd="0" destOrd="0" presId="urn:microsoft.com/office/officeart/2005/8/layout/hProcess4"/>
    <dgm:cxn modelId="{F192AD2E-4EC6-407C-9B1C-AD4F2E66F14D}" type="presParOf" srcId="{4E57BBF9-B8CE-4DFB-A8E9-E328C6746156}" destId="{28FC5FDE-6878-4A0E-B641-D1AE61D174E2}" srcOrd="1" destOrd="0" presId="urn:microsoft.com/office/officeart/2005/8/layout/hProcess4"/>
    <dgm:cxn modelId="{24D939A7-80C7-4EC9-ACF4-F5A6E6C3F157}" type="presParOf" srcId="{4E57BBF9-B8CE-4DFB-A8E9-E328C6746156}" destId="{03DA39E3-1E8D-4D38-BB61-3C2AFC966605}" srcOrd="2" destOrd="0" presId="urn:microsoft.com/office/officeart/2005/8/layout/hProcess4"/>
    <dgm:cxn modelId="{9E2D7F97-131A-4B68-8D79-0ACFCC62CABF}" type="presParOf" srcId="{4E57BBF9-B8CE-4DFB-A8E9-E328C6746156}" destId="{CC85B7CE-B9D6-4E32-8C1B-5D2D717C6A2B}" srcOrd="3" destOrd="0" presId="urn:microsoft.com/office/officeart/2005/8/layout/hProcess4"/>
    <dgm:cxn modelId="{246DAB2D-FB2B-4EB4-AEA8-82F319A9BCBD}" type="presParOf" srcId="{4E57BBF9-B8CE-4DFB-A8E9-E328C6746156}" destId="{0C937B7E-C5BF-4199-B1DC-35D350E644E4}" srcOrd="4" destOrd="0" presId="urn:microsoft.com/office/officeart/2005/8/layout/hProcess4"/>
    <dgm:cxn modelId="{33B21EC2-2A3C-499D-BF43-DD26C884A0C3}" type="presParOf" srcId="{7A6CAAE4-3689-46C0-A254-3933092AC62F}" destId="{F385290A-F9FE-4CAD-9334-DD7AD7F03C5F}" srcOrd="1" destOrd="0" presId="urn:microsoft.com/office/officeart/2005/8/layout/hProcess4"/>
    <dgm:cxn modelId="{BC444114-BF86-4C40-90EB-BFF4F9343A4E}" type="presParOf" srcId="{7A6CAAE4-3689-46C0-A254-3933092AC62F}" destId="{107E285C-A940-4057-9CF3-8EC4E0BEBFFA}" srcOrd="2" destOrd="0" presId="urn:microsoft.com/office/officeart/2005/8/layout/hProcess4"/>
    <dgm:cxn modelId="{C97E45E1-D623-4ADD-9B07-EAE935FB90F9}" type="presParOf" srcId="{107E285C-A940-4057-9CF3-8EC4E0BEBFFA}" destId="{C93F0D24-71FF-40FC-8BC4-BBBBB6A279D3}" srcOrd="0" destOrd="0" presId="urn:microsoft.com/office/officeart/2005/8/layout/hProcess4"/>
    <dgm:cxn modelId="{D6C05CBD-4550-44C8-91A8-88CEAA5AD249}" type="presParOf" srcId="{107E285C-A940-4057-9CF3-8EC4E0BEBFFA}" destId="{1F5E8D09-4F2B-4294-B7A2-7C8719C1DB07}" srcOrd="1" destOrd="0" presId="urn:microsoft.com/office/officeart/2005/8/layout/hProcess4"/>
    <dgm:cxn modelId="{52F6FED9-2A80-4769-8805-ADA920F36C32}" type="presParOf" srcId="{107E285C-A940-4057-9CF3-8EC4E0BEBFFA}" destId="{7D9332F9-7DA4-4B44-881D-5FD8C38E3FE2}" srcOrd="2" destOrd="0" presId="urn:microsoft.com/office/officeart/2005/8/layout/hProcess4"/>
    <dgm:cxn modelId="{61F52922-9DD9-450B-B496-7BFA55A9255C}" type="presParOf" srcId="{107E285C-A940-4057-9CF3-8EC4E0BEBFFA}" destId="{227CAB89-793E-443F-80E3-8C4645FB43EA}" srcOrd="3" destOrd="0" presId="urn:microsoft.com/office/officeart/2005/8/layout/hProcess4"/>
    <dgm:cxn modelId="{38FA5071-1066-4B6F-AF5E-F0215D89C36D}" type="presParOf" srcId="{107E285C-A940-4057-9CF3-8EC4E0BEBFFA}" destId="{B64AE143-C3EF-42B2-AC21-07E325C73FA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0977B-78EC-4972-B0BE-897711EC43B3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9E5A8B-43F2-4846-A694-B82E01750D79}">
      <dgm:prSet/>
      <dgm:spPr/>
      <dgm:t>
        <a:bodyPr/>
        <a:lstStyle/>
        <a:p>
          <a:r>
            <a:rPr lang="it-IT" b="1" dirty="0">
              <a:latin typeface="Times New Roman" panose="02020603050405020304" pitchFamily="18" charset="0"/>
              <a:cs typeface="Times New Roman" panose="02020603050405020304" pitchFamily="18" charset="0"/>
            </a:rPr>
            <a:t>Informativa:</a:t>
          </a: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 spiegare in modo chiaro i risultati emersi (risorse, vulnerabilità, aree di miglioramento).</a:t>
          </a:r>
        </a:p>
      </dgm:t>
    </dgm:pt>
    <dgm:pt modelId="{057033C7-D4D1-4BBD-82A9-3AAAF447D387}" type="parTrans" cxnId="{4911A2B1-413E-48D7-8222-5CEDB41C6269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6D82D-017E-493D-ABDB-EBD34E958251}" type="sibTrans" cxnId="{4911A2B1-413E-48D7-8222-5CEDB41C6269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46CE85-5208-4CFB-BD35-410D80EB8089}">
      <dgm:prSet/>
      <dgm:spPr/>
      <dgm:t>
        <a:bodyPr/>
        <a:lstStyle/>
        <a:p>
          <a:r>
            <a:rPr lang="it-IT" b="1">
              <a:latin typeface="Times New Roman" panose="02020603050405020304" pitchFamily="18" charset="0"/>
              <a:cs typeface="Times New Roman" panose="02020603050405020304" pitchFamily="18" charset="0"/>
            </a:rPr>
            <a:t>Motivazionale:</a:t>
          </a:r>
          <a:r>
            <a:rPr lang="it-IT">
              <a:latin typeface="Times New Roman" panose="02020603050405020304" pitchFamily="18" charset="0"/>
              <a:cs typeface="Times New Roman" panose="02020603050405020304" pitchFamily="18" charset="0"/>
            </a:rPr>
            <a:t> stimolare la riflessione sul cambiamento e rinforzare l’impegno personale.</a:t>
          </a:r>
        </a:p>
      </dgm:t>
    </dgm:pt>
    <dgm:pt modelId="{3A7CDE4C-0845-41C6-9391-48763CAB1D66}" type="parTrans" cxnId="{A4BD0EA7-B50F-472E-85F2-4A22C2D16FD5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73EFF-5A73-43EF-AB06-D3AC04894AAA}" type="sibTrans" cxnId="{A4BD0EA7-B50F-472E-85F2-4A22C2D16FD5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1F800-8051-418B-AD65-8A989C4E60CC}">
      <dgm:prSet/>
      <dgm:spPr/>
      <dgm:t>
        <a:bodyPr/>
        <a:lstStyle/>
        <a:p>
          <a:r>
            <a:rPr lang="it-IT" b="1" dirty="0">
              <a:latin typeface="Times New Roman" panose="02020603050405020304" pitchFamily="18" charset="0"/>
              <a:cs typeface="Times New Roman" panose="02020603050405020304" pitchFamily="18" charset="0"/>
            </a:rPr>
            <a:t>Preventiva:</a:t>
          </a: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 individuare precocemente possibili ostacoli al successo chirurgico.</a:t>
          </a:r>
        </a:p>
      </dgm:t>
    </dgm:pt>
    <dgm:pt modelId="{8D2F1084-E847-412C-8C93-DA42FF832B28}" type="parTrans" cxnId="{90416ECC-914B-4CC2-A087-170949628BF9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FE267-FA98-4FAA-82B1-A02F91F995D8}" type="sibTrans" cxnId="{90416ECC-914B-4CC2-A087-170949628BF9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84375-9B36-4BE4-AE3D-8E39B7C4C9A6}">
      <dgm:prSet/>
      <dgm:spPr/>
      <dgm:t>
        <a:bodyPr/>
        <a:lstStyle/>
        <a:p>
          <a:r>
            <a:rPr lang="it-IT" b="1" dirty="0">
              <a:latin typeface="Times New Roman" panose="02020603050405020304" pitchFamily="18" charset="0"/>
              <a:cs typeface="Times New Roman" panose="02020603050405020304" pitchFamily="18" charset="0"/>
            </a:rPr>
            <a:t>Clinico-orientativa:</a:t>
          </a: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 definire eventuali indicazioni di supporto psicologico o psichiatrico</a:t>
          </a:r>
        </a:p>
      </dgm:t>
    </dgm:pt>
    <dgm:pt modelId="{FDFBC531-0E35-49B1-90C9-CA6A914DDE66}" type="parTrans" cxnId="{A78010FA-B7D0-40DB-9A6D-F3674EC61084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480D5D-64C5-4E53-BF31-E1973B24B1E1}" type="sibTrans" cxnId="{A78010FA-B7D0-40DB-9A6D-F3674EC61084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D7E4F-237A-4121-888E-DADA02512822}" type="pres">
      <dgm:prSet presAssocID="{81F0977B-78EC-4972-B0BE-897711EC43B3}" presName="Name0" presStyleCnt="0">
        <dgm:presLayoutVars>
          <dgm:dir/>
          <dgm:resizeHandles val="exact"/>
        </dgm:presLayoutVars>
      </dgm:prSet>
      <dgm:spPr/>
    </dgm:pt>
    <dgm:pt modelId="{68F154F5-E36E-43A6-B8CB-23B5A5F98476}" type="pres">
      <dgm:prSet presAssocID="{979E5A8B-43F2-4846-A694-B82E01750D79}" presName="Name5" presStyleLbl="vennNode1" presStyleIdx="0" presStyleCnt="4">
        <dgm:presLayoutVars>
          <dgm:bulletEnabled val="1"/>
        </dgm:presLayoutVars>
      </dgm:prSet>
      <dgm:spPr/>
    </dgm:pt>
    <dgm:pt modelId="{913C862F-B8DD-4F61-BC4C-97908166BAC1}" type="pres">
      <dgm:prSet presAssocID="{D8E6D82D-017E-493D-ABDB-EBD34E958251}" presName="space" presStyleCnt="0"/>
      <dgm:spPr/>
    </dgm:pt>
    <dgm:pt modelId="{9EED04C6-CCDB-4314-BA51-4187B28370D8}" type="pres">
      <dgm:prSet presAssocID="{2C46CE85-5208-4CFB-BD35-410D80EB8089}" presName="Name5" presStyleLbl="vennNode1" presStyleIdx="1" presStyleCnt="4">
        <dgm:presLayoutVars>
          <dgm:bulletEnabled val="1"/>
        </dgm:presLayoutVars>
      </dgm:prSet>
      <dgm:spPr/>
    </dgm:pt>
    <dgm:pt modelId="{DB56364C-6D48-4A0B-A7E5-3B658F17D500}" type="pres">
      <dgm:prSet presAssocID="{FF173EFF-5A73-43EF-AB06-D3AC04894AAA}" presName="space" presStyleCnt="0"/>
      <dgm:spPr/>
    </dgm:pt>
    <dgm:pt modelId="{E57667CF-4108-4F8C-9729-74B94C1C2BA1}" type="pres">
      <dgm:prSet presAssocID="{4221F800-8051-418B-AD65-8A989C4E60CC}" presName="Name5" presStyleLbl="vennNode1" presStyleIdx="2" presStyleCnt="4">
        <dgm:presLayoutVars>
          <dgm:bulletEnabled val="1"/>
        </dgm:presLayoutVars>
      </dgm:prSet>
      <dgm:spPr/>
    </dgm:pt>
    <dgm:pt modelId="{EB3598D7-AD40-4185-87DA-F51B8A56CF8A}" type="pres">
      <dgm:prSet presAssocID="{78EFE267-FA98-4FAA-82B1-A02F91F995D8}" presName="space" presStyleCnt="0"/>
      <dgm:spPr/>
    </dgm:pt>
    <dgm:pt modelId="{CE0A7C4C-7763-429D-848D-8E4E5AE45386}" type="pres">
      <dgm:prSet presAssocID="{4CD84375-9B36-4BE4-AE3D-8E39B7C4C9A6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9A24B02D-228E-4D2D-9416-A5B6185C5960}" type="presOf" srcId="{4CD84375-9B36-4BE4-AE3D-8E39B7C4C9A6}" destId="{CE0A7C4C-7763-429D-848D-8E4E5AE45386}" srcOrd="0" destOrd="0" presId="urn:microsoft.com/office/officeart/2005/8/layout/venn3"/>
    <dgm:cxn modelId="{2F50D072-9131-417B-BA3A-2CFCF83472EB}" type="presOf" srcId="{979E5A8B-43F2-4846-A694-B82E01750D79}" destId="{68F154F5-E36E-43A6-B8CB-23B5A5F98476}" srcOrd="0" destOrd="0" presId="urn:microsoft.com/office/officeart/2005/8/layout/venn3"/>
    <dgm:cxn modelId="{2EE48256-93CC-4C3C-A738-5A3CBAC924DF}" type="presOf" srcId="{4221F800-8051-418B-AD65-8A989C4E60CC}" destId="{E57667CF-4108-4F8C-9729-74B94C1C2BA1}" srcOrd="0" destOrd="0" presId="urn:microsoft.com/office/officeart/2005/8/layout/venn3"/>
    <dgm:cxn modelId="{242AA88C-5B16-4F7F-AA0A-2661AC73B4B5}" type="presOf" srcId="{2C46CE85-5208-4CFB-BD35-410D80EB8089}" destId="{9EED04C6-CCDB-4314-BA51-4187B28370D8}" srcOrd="0" destOrd="0" presId="urn:microsoft.com/office/officeart/2005/8/layout/venn3"/>
    <dgm:cxn modelId="{A4BD0EA7-B50F-472E-85F2-4A22C2D16FD5}" srcId="{81F0977B-78EC-4972-B0BE-897711EC43B3}" destId="{2C46CE85-5208-4CFB-BD35-410D80EB8089}" srcOrd="1" destOrd="0" parTransId="{3A7CDE4C-0845-41C6-9391-48763CAB1D66}" sibTransId="{FF173EFF-5A73-43EF-AB06-D3AC04894AAA}"/>
    <dgm:cxn modelId="{4911A2B1-413E-48D7-8222-5CEDB41C6269}" srcId="{81F0977B-78EC-4972-B0BE-897711EC43B3}" destId="{979E5A8B-43F2-4846-A694-B82E01750D79}" srcOrd="0" destOrd="0" parTransId="{057033C7-D4D1-4BBD-82A9-3AAAF447D387}" sibTransId="{D8E6D82D-017E-493D-ABDB-EBD34E958251}"/>
    <dgm:cxn modelId="{AE3B65B9-D282-47D1-A89C-2E98E2E882DD}" type="presOf" srcId="{81F0977B-78EC-4972-B0BE-897711EC43B3}" destId="{30FD7E4F-237A-4121-888E-DADA02512822}" srcOrd="0" destOrd="0" presId="urn:microsoft.com/office/officeart/2005/8/layout/venn3"/>
    <dgm:cxn modelId="{90416ECC-914B-4CC2-A087-170949628BF9}" srcId="{81F0977B-78EC-4972-B0BE-897711EC43B3}" destId="{4221F800-8051-418B-AD65-8A989C4E60CC}" srcOrd="2" destOrd="0" parTransId="{8D2F1084-E847-412C-8C93-DA42FF832B28}" sibTransId="{78EFE267-FA98-4FAA-82B1-A02F91F995D8}"/>
    <dgm:cxn modelId="{A78010FA-B7D0-40DB-9A6D-F3674EC61084}" srcId="{81F0977B-78EC-4972-B0BE-897711EC43B3}" destId="{4CD84375-9B36-4BE4-AE3D-8E39B7C4C9A6}" srcOrd="3" destOrd="0" parTransId="{FDFBC531-0E35-49B1-90C9-CA6A914DDE66}" sibTransId="{C8480D5D-64C5-4E53-BF31-E1973B24B1E1}"/>
    <dgm:cxn modelId="{E44AF188-15D0-4D88-99CE-2BF64AD82F02}" type="presParOf" srcId="{30FD7E4F-237A-4121-888E-DADA02512822}" destId="{68F154F5-E36E-43A6-B8CB-23B5A5F98476}" srcOrd="0" destOrd="0" presId="urn:microsoft.com/office/officeart/2005/8/layout/venn3"/>
    <dgm:cxn modelId="{207F2692-3D42-46BB-BF54-CC4AA86EC825}" type="presParOf" srcId="{30FD7E4F-237A-4121-888E-DADA02512822}" destId="{913C862F-B8DD-4F61-BC4C-97908166BAC1}" srcOrd="1" destOrd="0" presId="urn:microsoft.com/office/officeart/2005/8/layout/venn3"/>
    <dgm:cxn modelId="{C2CEC96A-ABC5-4D33-8097-2B1C3C48479B}" type="presParOf" srcId="{30FD7E4F-237A-4121-888E-DADA02512822}" destId="{9EED04C6-CCDB-4314-BA51-4187B28370D8}" srcOrd="2" destOrd="0" presId="urn:microsoft.com/office/officeart/2005/8/layout/venn3"/>
    <dgm:cxn modelId="{B036BF88-64D3-462A-8E85-ACA43D86C3C7}" type="presParOf" srcId="{30FD7E4F-237A-4121-888E-DADA02512822}" destId="{DB56364C-6D48-4A0B-A7E5-3B658F17D500}" srcOrd="3" destOrd="0" presId="urn:microsoft.com/office/officeart/2005/8/layout/venn3"/>
    <dgm:cxn modelId="{A5310B68-1CAF-4D55-8928-442D763273F9}" type="presParOf" srcId="{30FD7E4F-237A-4121-888E-DADA02512822}" destId="{E57667CF-4108-4F8C-9729-74B94C1C2BA1}" srcOrd="4" destOrd="0" presId="urn:microsoft.com/office/officeart/2005/8/layout/venn3"/>
    <dgm:cxn modelId="{70FCFFBD-E13B-4231-B877-E30C6454CEF4}" type="presParOf" srcId="{30FD7E4F-237A-4121-888E-DADA02512822}" destId="{EB3598D7-AD40-4185-87DA-F51B8A56CF8A}" srcOrd="5" destOrd="0" presId="urn:microsoft.com/office/officeart/2005/8/layout/venn3"/>
    <dgm:cxn modelId="{D28A6BA7-6AE9-4201-B0EF-E96A779AE67B}" type="presParOf" srcId="{30FD7E4F-237A-4121-888E-DADA02512822}" destId="{CE0A7C4C-7763-429D-848D-8E4E5AE4538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E10B6-9416-41EB-A81F-AD54922358C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39985A-23EE-4D02-AD18-C9300B02FD45}">
      <dgm:prSet custT="1"/>
      <dgm:spPr/>
      <dgm:t>
        <a:bodyPr/>
        <a:lstStyle/>
        <a:p>
          <a:r>
            <a:rPr lang="it-IT" sz="16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Le tecniche basate sulla </a:t>
          </a:r>
          <a:r>
            <a:rPr lang="it-IT" sz="1600" b="1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Neuromodulazione</a:t>
          </a:r>
          <a:r>
            <a:rPr lang="it-IT" sz="16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, in particolare il</a:t>
          </a:r>
          <a:r>
            <a:rPr lang="it-IT" sz="1600" b="1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 Biofeedback </a:t>
          </a:r>
          <a:r>
            <a:rPr lang="it-IT" sz="16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, si sono dimostrate utili nel trattamento di alcuni disturbi alimentari  in aggiunta ad interventi e trattamenti più completi, compresa l’obesità.</a:t>
          </a:r>
          <a:endParaRPr lang="en-US" sz="1600" dirty="0">
            <a:latin typeface="Times New Roman" panose="02020603050405020304" pitchFamily="18" charset="0"/>
            <a:ea typeface="ADLaM Display" panose="02010000000000000000" pitchFamily="2" charset="0"/>
            <a:cs typeface="Times New Roman" panose="02020603050405020304" pitchFamily="18" charset="0"/>
          </a:endParaRPr>
        </a:p>
      </dgm:t>
    </dgm:pt>
    <dgm:pt modelId="{E57E25EF-3708-4FE0-AD7F-9B30C718B355}" type="parTrans" cxnId="{2D70E220-E3E7-4A23-BE60-B5A7B9B6A8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2D174-535D-459F-82E7-C16008AE2DB4}" type="sibTrans" cxnId="{2D70E220-E3E7-4A23-BE60-B5A7B9B6A8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30B66-183D-4D44-A27B-B20C9274C0CE}">
      <dgm:prSet custT="1"/>
      <dgm:spPr/>
      <dgm:t>
        <a:bodyPr/>
        <a:lstStyle/>
        <a:p>
          <a:r>
            <a:rPr lang="it-IT" sz="1600" b="0" i="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La </a:t>
          </a:r>
          <a:r>
            <a:rPr lang="it-IT" sz="1600" b="1" i="0" dirty="0" err="1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mindful</a:t>
          </a:r>
          <a:r>
            <a:rPr lang="it-IT" sz="1600" b="1" i="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 </a:t>
          </a:r>
          <a:r>
            <a:rPr lang="it-IT" sz="1600" b="1" i="0" dirty="0" err="1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eating</a:t>
          </a:r>
          <a:r>
            <a:rPr lang="it-IT" sz="1600" b="0" i="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, o alimentazione consapevole, è un approccio che enfatizza la piena attenzione e la consapevolezza durante il processo di mangiare. Questa pratica può essere molto efficace nel trattamento dell'obesità poiché aiuta a riconnettersi con le sensazioni naturali di fame e sazietà e a interrompere i cicli di alimentazione emotiva o compulsiva.</a:t>
          </a:r>
          <a:endParaRPr lang="en-US" sz="1600" b="1" i="1" dirty="0">
            <a:effectLst/>
            <a:latin typeface="Times New Roman" panose="02020603050405020304" pitchFamily="18" charset="0"/>
            <a:ea typeface="ADLaM Display" panose="02010000000000000000" pitchFamily="2" charset="0"/>
            <a:cs typeface="Times New Roman" panose="02020603050405020304" pitchFamily="18" charset="0"/>
          </a:endParaRPr>
        </a:p>
      </dgm:t>
    </dgm:pt>
    <dgm:pt modelId="{205457F4-D83D-401F-BF12-2DCF4FD24868}" type="parTrans" cxnId="{4125FACF-8677-4CAF-9A4F-995B4D230FB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CB6FD-8F28-4C20-8DAE-20F173B56C61}" type="sibTrans" cxnId="{4125FACF-8677-4CAF-9A4F-995B4D230FB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49293-FEF2-4BEC-9E92-FBAE0F29521B}" type="pres">
      <dgm:prSet presAssocID="{FD3E10B6-9416-41EB-A81F-AD54922358C2}" presName="root" presStyleCnt="0">
        <dgm:presLayoutVars>
          <dgm:dir/>
          <dgm:resizeHandles val="exact"/>
        </dgm:presLayoutVars>
      </dgm:prSet>
      <dgm:spPr/>
    </dgm:pt>
    <dgm:pt modelId="{B0BC4BFB-785A-46A9-AEE2-EB12723C01FE}" type="pres">
      <dgm:prSet presAssocID="{3839985A-23EE-4D02-AD18-C9300B02FD45}" presName="compNode" presStyleCnt="0"/>
      <dgm:spPr/>
    </dgm:pt>
    <dgm:pt modelId="{5F59D383-9433-4192-8C21-4A81F6E52F2E}" type="pres">
      <dgm:prSet presAssocID="{3839985A-23EE-4D02-AD18-C9300B02FD45}" presName="bgRect" presStyleLbl="bgShp" presStyleIdx="0" presStyleCnt="2" custLinFactNeighborX="1606" custLinFactNeighborY="5965"/>
      <dgm:spPr/>
    </dgm:pt>
    <dgm:pt modelId="{359F02BE-CB85-4AA1-9374-ABB0A902E2D8}" type="pres">
      <dgm:prSet presAssocID="{3839985A-23EE-4D02-AD18-C9300B02FD4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cchiaio"/>
        </a:ext>
      </dgm:extLst>
    </dgm:pt>
    <dgm:pt modelId="{F248F7F1-78D3-4E51-A9E2-E8323E15EBC5}" type="pres">
      <dgm:prSet presAssocID="{3839985A-23EE-4D02-AD18-C9300B02FD45}" presName="spaceRect" presStyleCnt="0"/>
      <dgm:spPr/>
    </dgm:pt>
    <dgm:pt modelId="{59CD7165-138E-4BC0-A408-A4D60D07741B}" type="pres">
      <dgm:prSet presAssocID="{3839985A-23EE-4D02-AD18-C9300B02FD45}" presName="parTx" presStyleLbl="revTx" presStyleIdx="0" presStyleCnt="2" custScaleX="95226">
        <dgm:presLayoutVars>
          <dgm:chMax val="0"/>
          <dgm:chPref val="0"/>
        </dgm:presLayoutVars>
      </dgm:prSet>
      <dgm:spPr/>
    </dgm:pt>
    <dgm:pt modelId="{DCE959EB-30E6-4DE4-B16D-463D98FB7053}" type="pres">
      <dgm:prSet presAssocID="{0732D174-535D-459F-82E7-C16008AE2DB4}" presName="sibTrans" presStyleCnt="0"/>
      <dgm:spPr/>
    </dgm:pt>
    <dgm:pt modelId="{6BF934EC-5988-4450-9244-C6383ED84367}" type="pres">
      <dgm:prSet presAssocID="{89C30B66-183D-4D44-A27B-B20C9274C0CE}" presName="compNode" presStyleCnt="0"/>
      <dgm:spPr/>
    </dgm:pt>
    <dgm:pt modelId="{F6963FA2-B406-4DB3-9A6A-8C0B6B93EF2C}" type="pres">
      <dgm:prSet presAssocID="{89C30B66-183D-4D44-A27B-B20C9274C0CE}" presName="bgRect" presStyleLbl="bgShp" presStyleIdx="1" presStyleCnt="2"/>
      <dgm:spPr/>
    </dgm:pt>
    <dgm:pt modelId="{81EEA7DA-4E1D-4039-9312-F90519912D8F}" type="pres">
      <dgm:prSet presAssocID="{89C30B66-183D-4D44-A27B-B20C9274C0C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4D74B6C3-D992-4108-9F9E-B487D79F1B2A}" type="pres">
      <dgm:prSet presAssocID="{89C30B66-183D-4D44-A27B-B20C9274C0CE}" presName="spaceRect" presStyleCnt="0"/>
      <dgm:spPr/>
    </dgm:pt>
    <dgm:pt modelId="{18E8854C-205E-4A08-B8B1-3825A1B976EA}" type="pres">
      <dgm:prSet presAssocID="{89C30B66-183D-4D44-A27B-B20C9274C0CE}" presName="parTx" presStyleLbl="revTx" presStyleIdx="1" presStyleCnt="2" custScaleX="97626">
        <dgm:presLayoutVars>
          <dgm:chMax val="0"/>
          <dgm:chPref val="0"/>
        </dgm:presLayoutVars>
      </dgm:prSet>
      <dgm:spPr/>
    </dgm:pt>
  </dgm:ptLst>
  <dgm:cxnLst>
    <dgm:cxn modelId="{2D70E220-E3E7-4A23-BE60-B5A7B9B6A8C5}" srcId="{FD3E10B6-9416-41EB-A81F-AD54922358C2}" destId="{3839985A-23EE-4D02-AD18-C9300B02FD45}" srcOrd="0" destOrd="0" parTransId="{E57E25EF-3708-4FE0-AD7F-9B30C718B355}" sibTransId="{0732D174-535D-459F-82E7-C16008AE2DB4}"/>
    <dgm:cxn modelId="{9F27DC5D-1C43-45BA-8AAF-178EBB11CA2A}" type="presOf" srcId="{FD3E10B6-9416-41EB-A81F-AD54922358C2}" destId="{2C249293-FEF2-4BEC-9E92-FBAE0F29521B}" srcOrd="0" destOrd="0" presId="urn:microsoft.com/office/officeart/2018/2/layout/IconVerticalSolidList"/>
    <dgm:cxn modelId="{33BB6C67-B156-4D6B-BF58-243FF24695FC}" type="presOf" srcId="{89C30B66-183D-4D44-A27B-B20C9274C0CE}" destId="{18E8854C-205E-4A08-B8B1-3825A1B976EA}" srcOrd="0" destOrd="0" presId="urn:microsoft.com/office/officeart/2018/2/layout/IconVerticalSolidList"/>
    <dgm:cxn modelId="{4125FACF-8677-4CAF-9A4F-995B4D230FBC}" srcId="{FD3E10B6-9416-41EB-A81F-AD54922358C2}" destId="{89C30B66-183D-4D44-A27B-B20C9274C0CE}" srcOrd="1" destOrd="0" parTransId="{205457F4-D83D-401F-BF12-2DCF4FD24868}" sibTransId="{B13CB6FD-8F28-4C20-8DAE-20F173B56C61}"/>
    <dgm:cxn modelId="{D3221BF0-8648-4342-AF07-E0E3B815C313}" type="presOf" srcId="{3839985A-23EE-4D02-AD18-C9300B02FD45}" destId="{59CD7165-138E-4BC0-A408-A4D60D07741B}" srcOrd="0" destOrd="0" presId="urn:microsoft.com/office/officeart/2018/2/layout/IconVerticalSolidList"/>
    <dgm:cxn modelId="{4C6361C7-10A1-437D-8578-7C8A76A40323}" type="presParOf" srcId="{2C249293-FEF2-4BEC-9E92-FBAE0F29521B}" destId="{B0BC4BFB-785A-46A9-AEE2-EB12723C01FE}" srcOrd="0" destOrd="0" presId="urn:microsoft.com/office/officeart/2018/2/layout/IconVerticalSolidList"/>
    <dgm:cxn modelId="{9A496BD4-7785-481A-AD28-C4838F75AA66}" type="presParOf" srcId="{B0BC4BFB-785A-46A9-AEE2-EB12723C01FE}" destId="{5F59D383-9433-4192-8C21-4A81F6E52F2E}" srcOrd="0" destOrd="0" presId="urn:microsoft.com/office/officeart/2018/2/layout/IconVerticalSolidList"/>
    <dgm:cxn modelId="{8855D721-7B93-4CC7-8AE3-DF9A202009A2}" type="presParOf" srcId="{B0BC4BFB-785A-46A9-AEE2-EB12723C01FE}" destId="{359F02BE-CB85-4AA1-9374-ABB0A902E2D8}" srcOrd="1" destOrd="0" presId="urn:microsoft.com/office/officeart/2018/2/layout/IconVerticalSolidList"/>
    <dgm:cxn modelId="{531D4782-160C-4757-90D3-BD7ECCAA721E}" type="presParOf" srcId="{B0BC4BFB-785A-46A9-AEE2-EB12723C01FE}" destId="{F248F7F1-78D3-4E51-A9E2-E8323E15EBC5}" srcOrd="2" destOrd="0" presId="urn:microsoft.com/office/officeart/2018/2/layout/IconVerticalSolidList"/>
    <dgm:cxn modelId="{EC001E55-8847-460F-B4A2-814E2AE93D68}" type="presParOf" srcId="{B0BC4BFB-785A-46A9-AEE2-EB12723C01FE}" destId="{59CD7165-138E-4BC0-A408-A4D60D07741B}" srcOrd="3" destOrd="0" presId="urn:microsoft.com/office/officeart/2018/2/layout/IconVerticalSolidList"/>
    <dgm:cxn modelId="{8C8CB869-7046-416D-A5EB-EAC52299A448}" type="presParOf" srcId="{2C249293-FEF2-4BEC-9E92-FBAE0F29521B}" destId="{DCE959EB-30E6-4DE4-B16D-463D98FB7053}" srcOrd="1" destOrd="0" presId="urn:microsoft.com/office/officeart/2018/2/layout/IconVerticalSolidList"/>
    <dgm:cxn modelId="{B6CDB876-BFF2-440D-8930-A23ECA3AAD1E}" type="presParOf" srcId="{2C249293-FEF2-4BEC-9E92-FBAE0F29521B}" destId="{6BF934EC-5988-4450-9244-C6383ED84367}" srcOrd="2" destOrd="0" presId="urn:microsoft.com/office/officeart/2018/2/layout/IconVerticalSolidList"/>
    <dgm:cxn modelId="{869EC8FF-5E50-4DE8-9C82-5F87E3060CD0}" type="presParOf" srcId="{6BF934EC-5988-4450-9244-C6383ED84367}" destId="{F6963FA2-B406-4DB3-9A6A-8C0B6B93EF2C}" srcOrd="0" destOrd="0" presId="urn:microsoft.com/office/officeart/2018/2/layout/IconVerticalSolidList"/>
    <dgm:cxn modelId="{E0F05A68-60A7-47E9-94AD-D81296390F04}" type="presParOf" srcId="{6BF934EC-5988-4450-9244-C6383ED84367}" destId="{81EEA7DA-4E1D-4039-9312-F90519912D8F}" srcOrd="1" destOrd="0" presId="urn:microsoft.com/office/officeart/2018/2/layout/IconVerticalSolidList"/>
    <dgm:cxn modelId="{F998AA47-5E44-4E4C-ADC7-79C9ADBE84BE}" type="presParOf" srcId="{6BF934EC-5988-4450-9244-C6383ED84367}" destId="{4D74B6C3-D992-4108-9F9E-B487D79F1B2A}" srcOrd="2" destOrd="0" presId="urn:microsoft.com/office/officeart/2018/2/layout/IconVerticalSolidList"/>
    <dgm:cxn modelId="{23A495BF-CC89-4B74-AD80-77BE1BD0638A}" type="presParOf" srcId="{6BF934EC-5988-4450-9244-C6383ED84367}" destId="{18E8854C-205E-4A08-B8B1-3825A1B976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2A7F3D-9BBB-4678-A107-F1E4A1845F3F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5C0BC6-2D2C-4759-B5BC-7D7FA3F90FA1}">
      <dgm:prSet/>
      <dgm:spPr/>
      <dgm:t>
        <a:bodyPr/>
        <a:lstStyle/>
        <a:p>
          <a:pPr algn="just"/>
          <a:r>
            <a:rPr lang="it-IT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risultati di questo studio supportano l'ipotesi che l'NFT, applicato come intervento complementare nei pazienti sottoposti a chirurgia bariatrica, </a:t>
          </a:r>
          <a:r>
            <a: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sia</a:t>
          </a:r>
          <a:r>
            <a:rPr lang="it-IT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associato a una significativa riduzione di vari aspetti dei sintomi alimentari e al miglioramento di indicatori dell'immagine corporea. </a:t>
          </a:r>
          <a:endParaRPr lang="it-IT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74BE1-1562-46A4-B838-EEFD9F586A4D}" type="parTrans" cxnId="{7BFAE793-B49F-4F11-9683-F3B8D3404741}">
      <dgm:prSet/>
      <dgm:spPr/>
      <dgm:t>
        <a:bodyPr/>
        <a:lstStyle/>
        <a:p>
          <a:pPr algn="just"/>
          <a:endParaRPr lang="it-IT"/>
        </a:p>
      </dgm:t>
    </dgm:pt>
    <dgm:pt modelId="{F47FF463-A3CC-480B-A011-98D14E8C1E41}" type="sibTrans" cxnId="{7BFAE793-B49F-4F11-9683-F3B8D3404741}">
      <dgm:prSet/>
      <dgm:spPr/>
      <dgm:t>
        <a:bodyPr/>
        <a:lstStyle/>
        <a:p>
          <a:pPr algn="just"/>
          <a:endParaRPr lang="it-IT"/>
        </a:p>
      </dgm:t>
    </dgm:pt>
    <dgm:pt modelId="{3DA55C69-A2BB-42CF-8EF3-07681CAC22F0}">
      <dgm:prSet/>
      <dgm:spPr/>
      <dgm:t>
        <a:bodyPr/>
        <a:lstStyle/>
        <a:p>
          <a:pPr algn="just"/>
          <a:r>
            <a:rPr lang="it-IT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Questi risultati suggeriscono che </a:t>
          </a:r>
          <a:r>
            <a: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</a:t>
          </a:r>
          <a:r>
            <a:rPr lang="it-IT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NFT può rappresentare un'opzione non invasiva e potenzialmente efficace per affrontare il comportamento alimentare emotivo residuo e i problemi psicologici e comportamentali correlati. </a:t>
          </a:r>
          <a:endParaRPr lang="it-IT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B0510-1B4E-48C6-AE8A-21DA6F6D3B5D}" type="parTrans" cxnId="{4E6037C7-104E-4903-810E-EFC8775AC11D}">
      <dgm:prSet/>
      <dgm:spPr/>
      <dgm:t>
        <a:bodyPr/>
        <a:lstStyle/>
        <a:p>
          <a:pPr algn="just"/>
          <a:endParaRPr lang="it-IT"/>
        </a:p>
      </dgm:t>
    </dgm:pt>
    <dgm:pt modelId="{3090DD63-36A9-464B-AF82-CB93A5C43195}" type="sibTrans" cxnId="{4E6037C7-104E-4903-810E-EFC8775AC11D}">
      <dgm:prSet/>
      <dgm:spPr/>
      <dgm:t>
        <a:bodyPr/>
        <a:lstStyle/>
        <a:p>
          <a:pPr algn="just"/>
          <a:endParaRPr lang="it-IT"/>
        </a:p>
      </dgm:t>
    </dgm:pt>
    <dgm:pt modelId="{7017F085-B071-47AE-93F2-9BA0A811315F}" type="pres">
      <dgm:prSet presAssocID="{932A7F3D-9BBB-4678-A107-F1E4A1845F3F}" presName="linear" presStyleCnt="0">
        <dgm:presLayoutVars>
          <dgm:animLvl val="lvl"/>
          <dgm:resizeHandles val="exact"/>
        </dgm:presLayoutVars>
      </dgm:prSet>
      <dgm:spPr/>
    </dgm:pt>
    <dgm:pt modelId="{0990CE91-5486-40C7-9F09-FB51D3893524}" type="pres">
      <dgm:prSet presAssocID="{CD5C0BC6-2D2C-4759-B5BC-7D7FA3F90F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F879B3-B733-4031-A17B-9EA25C2F7AAF}" type="pres">
      <dgm:prSet presAssocID="{F47FF463-A3CC-480B-A011-98D14E8C1E41}" presName="spacer" presStyleCnt="0"/>
      <dgm:spPr/>
    </dgm:pt>
    <dgm:pt modelId="{58481C23-BE30-4811-821E-75F31C31A475}" type="pres">
      <dgm:prSet presAssocID="{3DA55C69-A2BB-42CF-8EF3-07681CAC22F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70F7C06-2FFA-4237-B598-353C05D8010F}" type="presOf" srcId="{932A7F3D-9BBB-4678-A107-F1E4A1845F3F}" destId="{7017F085-B071-47AE-93F2-9BA0A811315F}" srcOrd="0" destOrd="0" presId="urn:microsoft.com/office/officeart/2005/8/layout/vList2"/>
    <dgm:cxn modelId="{00BDE549-6503-4D72-8CF4-EF021E687E08}" type="presOf" srcId="{CD5C0BC6-2D2C-4759-B5BC-7D7FA3F90FA1}" destId="{0990CE91-5486-40C7-9F09-FB51D3893524}" srcOrd="0" destOrd="0" presId="urn:microsoft.com/office/officeart/2005/8/layout/vList2"/>
    <dgm:cxn modelId="{066B787C-5A86-4398-9188-92FA36F3A701}" type="presOf" srcId="{3DA55C69-A2BB-42CF-8EF3-07681CAC22F0}" destId="{58481C23-BE30-4811-821E-75F31C31A475}" srcOrd="0" destOrd="0" presId="urn:microsoft.com/office/officeart/2005/8/layout/vList2"/>
    <dgm:cxn modelId="{7BFAE793-B49F-4F11-9683-F3B8D3404741}" srcId="{932A7F3D-9BBB-4678-A107-F1E4A1845F3F}" destId="{CD5C0BC6-2D2C-4759-B5BC-7D7FA3F90FA1}" srcOrd="0" destOrd="0" parTransId="{91B74BE1-1562-46A4-B838-EEFD9F586A4D}" sibTransId="{F47FF463-A3CC-480B-A011-98D14E8C1E41}"/>
    <dgm:cxn modelId="{4E6037C7-104E-4903-810E-EFC8775AC11D}" srcId="{932A7F3D-9BBB-4678-A107-F1E4A1845F3F}" destId="{3DA55C69-A2BB-42CF-8EF3-07681CAC22F0}" srcOrd="1" destOrd="0" parTransId="{AA2B0510-1B4E-48C6-AE8A-21DA6F6D3B5D}" sibTransId="{3090DD63-36A9-464B-AF82-CB93A5C43195}"/>
    <dgm:cxn modelId="{5544613E-EB1B-4B5E-BE48-E5B3AF6C0581}" type="presParOf" srcId="{7017F085-B071-47AE-93F2-9BA0A811315F}" destId="{0990CE91-5486-40C7-9F09-FB51D3893524}" srcOrd="0" destOrd="0" presId="urn:microsoft.com/office/officeart/2005/8/layout/vList2"/>
    <dgm:cxn modelId="{7BDE58A5-61A1-4917-8BB2-EB395DB0F5BB}" type="presParOf" srcId="{7017F085-B071-47AE-93F2-9BA0A811315F}" destId="{09F879B3-B733-4031-A17B-9EA25C2F7AAF}" srcOrd="1" destOrd="0" presId="urn:microsoft.com/office/officeart/2005/8/layout/vList2"/>
    <dgm:cxn modelId="{3DF5D083-9AA5-4D40-89CF-06EC02907611}" type="presParOf" srcId="{7017F085-B071-47AE-93F2-9BA0A811315F}" destId="{58481C23-BE30-4811-821E-75F31C31A47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C5FDE-6878-4A0E-B641-D1AE61D174E2}">
      <dsp:nvSpPr>
        <dsp:cNvPr id="0" name=""/>
        <dsp:cNvSpPr/>
      </dsp:nvSpPr>
      <dsp:spPr>
        <a:xfrm>
          <a:off x="1683471" y="1006922"/>
          <a:ext cx="2741114" cy="2364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valutazione psicologica </a:t>
          </a:r>
          <a:r>
            <a:rPr lang="it-IT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</a:t>
          </a: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-operatoria si inserisce all’interno del percorso multidisciplinare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it-IT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895" y="1061346"/>
        <a:ext cx="2632266" cy="1749314"/>
      </dsp:txXfrm>
    </dsp:sp>
    <dsp:sp modelId="{F385290A-F9FE-4CAD-9334-DD7AD7F03C5F}">
      <dsp:nvSpPr>
        <dsp:cNvPr id="0" name=""/>
        <dsp:cNvSpPr/>
      </dsp:nvSpPr>
      <dsp:spPr>
        <a:xfrm>
          <a:off x="3192870" y="1509686"/>
          <a:ext cx="3034564" cy="3034564"/>
        </a:xfrm>
        <a:prstGeom prst="leftCircularArrow">
          <a:avLst>
            <a:gd name="adj1" fmla="val 3380"/>
            <a:gd name="adj2" fmla="val 418211"/>
            <a:gd name="adj3" fmla="val 2193561"/>
            <a:gd name="adj4" fmla="val 9024328"/>
            <a:gd name="adj5" fmla="val 394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85B7CE-B9D6-4E32-8C1B-5D2D717C6A2B}">
      <dsp:nvSpPr>
        <dsp:cNvPr id="0" name=""/>
        <dsp:cNvSpPr/>
      </dsp:nvSpPr>
      <dsp:spPr>
        <a:xfrm>
          <a:off x="2331679" y="2802199"/>
          <a:ext cx="2311516" cy="91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Colloquio clinico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Valutazione psicodiagnostica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Report/Restituzione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8602" y="2829122"/>
        <a:ext cx="2257670" cy="865367"/>
      </dsp:txXfrm>
    </dsp:sp>
    <dsp:sp modelId="{1F5E8D09-4F2B-4294-B7A2-7C8719C1DB07}">
      <dsp:nvSpPr>
        <dsp:cNvPr id="0" name=""/>
        <dsp:cNvSpPr/>
      </dsp:nvSpPr>
      <dsp:spPr>
        <a:xfrm>
          <a:off x="5131645" y="1021476"/>
          <a:ext cx="2729438" cy="2332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Promuovere la consapevolezza delle proprie risorse e le eventuali criticità 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Favorire motivazione e aderenza al percorso 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Consolidare l’alleanza terapeutica tra il paziente e l’équipe multidisciplinare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5332" y="1575072"/>
        <a:ext cx="2622064" cy="1725628"/>
      </dsp:txXfrm>
    </dsp:sp>
    <dsp:sp modelId="{227CAB89-793E-443F-80E3-8C4645FB43EA}">
      <dsp:nvSpPr>
        <dsp:cNvPr id="0" name=""/>
        <dsp:cNvSpPr/>
      </dsp:nvSpPr>
      <dsp:spPr>
        <a:xfrm>
          <a:off x="5774015" y="655909"/>
          <a:ext cx="2311516" cy="91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Obiettivi della valutazione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0938" y="682832"/>
        <a:ext cx="2257670" cy="865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154F5-E36E-43A6-B8CB-23B5A5F98476}">
      <dsp:nvSpPr>
        <dsp:cNvPr id="0" name=""/>
        <dsp:cNvSpPr/>
      </dsp:nvSpPr>
      <dsp:spPr>
        <a:xfrm>
          <a:off x="2731" y="76676"/>
          <a:ext cx="2740282" cy="27402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807" tIns="22860" rIns="15080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Informativa:</a:t>
          </a: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spiegare in modo chiaro i risultati emersi (risorse, vulnerabilità, aree di miglioramento).</a:t>
          </a:r>
        </a:p>
      </dsp:txBody>
      <dsp:txXfrm>
        <a:off x="404036" y="477981"/>
        <a:ext cx="1937672" cy="1937672"/>
      </dsp:txXfrm>
    </dsp:sp>
    <dsp:sp modelId="{9EED04C6-CCDB-4314-BA51-4187B28370D8}">
      <dsp:nvSpPr>
        <dsp:cNvPr id="0" name=""/>
        <dsp:cNvSpPr/>
      </dsp:nvSpPr>
      <dsp:spPr>
        <a:xfrm>
          <a:off x="2194956" y="76676"/>
          <a:ext cx="2740282" cy="27402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807" tIns="22860" rIns="15080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Motivazionale:</a:t>
          </a:r>
          <a:r>
            <a:rPr lang="it-IT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 stimolare la riflessione sul cambiamento e rinforzare l’impegno personale.</a:t>
          </a:r>
        </a:p>
      </dsp:txBody>
      <dsp:txXfrm>
        <a:off x="2596261" y="477981"/>
        <a:ext cx="1937672" cy="1937672"/>
      </dsp:txXfrm>
    </dsp:sp>
    <dsp:sp modelId="{E57667CF-4108-4F8C-9729-74B94C1C2BA1}">
      <dsp:nvSpPr>
        <dsp:cNvPr id="0" name=""/>
        <dsp:cNvSpPr/>
      </dsp:nvSpPr>
      <dsp:spPr>
        <a:xfrm>
          <a:off x="4387182" y="76676"/>
          <a:ext cx="2740282" cy="27402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807" tIns="22860" rIns="15080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Preventiva:</a:t>
          </a: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individuare precocemente possibili ostacoli al successo chirurgico.</a:t>
          </a:r>
        </a:p>
      </dsp:txBody>
      <dsp:txXfrm>
        <a:off x="4788487" y="477981"/>
        <a:ext cx="1937672" cy="1937672"/>
      </dsp:txXfrm>
    </dsp:sp>
    <dsp:sp modelId="{CE0A7C4C-7763-429D-848D-8E4E5AE45386}">
      <dsp:nvSpPr>
        <dsp:cNvPr id="0" name=""/>
        <dsp:cNvSpPr/>
      </dsp:nvSpPr>
      <dsp:spPr>
        <a:xfrm>
          <a:off x="6579408" y="76676"/>
          <a:ext cx="2740282" cy="27402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807" tIns="22860" rIns="150807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Clinico-orientativa:</a:t>
          </a: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definire eventuali indicazioni di supporto psicologico o psichiatrico</a:t>
          </a:r>
        </a:p>
      </dsp:txBody>
      <dsp:txXfrm>
        <a:off x="6980713" y="477981"/>
        <a:ext cx="1937672" cy="1937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9D383-9433-4192-8C21-4A81F6E52F2E}">
      <dsp:nvSpPr>
        <dsp:cNvPr id="0" name=""/>
        <dsp:cNvSpPr/>
      </dsp:nvSpPr>
      <dsp:spPr>
        <a:xfrm>
          <a:off x="0" y="745343"/>
          <a:ext cx="10058399" cy="12395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F02BE-CB85-4AA1-9374-ABB0A902E2D8}">
      <dsp:nvSpPr>
        <dsp:cNvPr id="0" name=""/>
        <dsp:cNvSpPr/>
      </dsp:nvSpPr>
      <dsp:spPr>
        <a:xfrm>
          <a:off x="374954" y="950298"/>
          <a:ext cx="681735" cy="6817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D7165-138E-4BC0-A408-A4D60D07741B}">
      <dsp:nvSpPr>
        <dsp:cNvPr id="0" name=""/>
        <dsp:cNvSpPr/>
      </dsp:nvSpPr>
      <dsp:spPr>
        <a:xfrm>
          <a:off x="1637565" y="671406"/>
          <a:ext cx="8214913" cy="1239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82" tIns="131182" rIns="131182" bIns="1311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Le tecniche basate sulla </a:t>
          </a:r>
          <a:r>
            <a:rPr lang="it-IT" sz="1600" b="1" kern="12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Neuromodulazione</a:t>
          </a:r>
          <a:r>
            <a:rPr lang="it-IT" sz="1600" kern="12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, in particolare il</a:t>
          </a:r>
          <a:r>
            <a:rPr lang="it-IT" sz="1600" b="1" kern="12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 Biofeedback </a:t>
          </a:r>
          <a:r>
            <a:rPr lang="it-IT" sz="1600" kern="12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, si sono dimostrate utili nel trattamento di alcuni disturbi alimentari  in aggiunta ad interventi e trattamenti più completi, compresa l’obesità.</a:t>
          </a:r>
          <a:endParaRPr lang="en-US" sz="1600" kern="1200" dirty="0">
            <a:latin typeface="Times New Roman" panose="02020603050405020304" pitchFamily="18" charset="0"/>
            <a:ea typeface="ADLaM Display" panose="02010000000000000000" pitchFamily="2" charset="0"/>
            <a:cs typeface="Times New Roman" panose="02020603050405020304" pitchFamily="18" charset="0"/>
          </a:endParaRPr>
        </a:p>
      </dsp:txBody>
      <dsp:txXfrm>
        <a:off x="1637565" y="671406"/>
        <a:ext cx="8214913" cy="1239519"/>
      </dsp:txXfrm>
    </dsp:sp>
    <dsp:sp modelId="{F6963FA2-B406-4DB3-9A6A-8C0B6B93EF2C}">
      <dsp:nvSpPr>
        <dsp:cNvPr id="0" name=""/>
        <dsp:cNvSpPr/>
      </dsp:nvSpPr>
      <dsp:spPr>
        <a:xfrm>
          <a:off x="0" y="2220805"/>
          <a:ext cx="10058399" cy="12395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EA7DA-4E1D-4039-9312-F90519912D8F}">
      <dsp:nvSpPr>
        <dsp:cNvPr id="0" name=""/>
        <dsp:cNvSpPr/>
      </dsp:nvSpPr>
      <dsp:spPr>
        <a:xfrm>
          <a:off x="374954" y="2499697"/>
          <a:ext cx="681735" cy="6817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8854C-205E-4A08-B8B1-3825A1B976EA}">
      <dsp:nvSpPr>
        <dsp:cNvPr id="0" name=""/>
        <dsp:cNvSpPr/>
      </dsp:nvSpPr>
      <dsp:spPr>
        <a:xfrm>
          <a:off x="1534044" y="2220805"/>
          <a:ext cx="8421955" cy="1239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82" tIns="131182" rIns="131182" bIns="1311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La </a:t>
          </a:r>
          <a:r>
            <a:rPr lang="it-IT" sz="1600" b="1" i="0" kern="1200" dirty="0" err="1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mindful</a:t>
          </a:r>
          <a:r>
            <a:rPr lang="it-IT" sz="1600" b="1" i="0" kern="12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 </a:t>
          </a:r>
          <a:r>
            <a:rPr lang="it-IT" sz="1600" b="1" i="0" kern="1200" dirty="0" err="1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eating</a:t>
          </a:r>
          <a:r>
            <a:rPr lang="it-IT" sz="1600" b="0" i="0" kern="12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rPr>
            <a:t>, o alimentazione consapevole, è un approccio che enfatizza la piena attenzione e la consapevolezza durante il processo di mangiare. Questa pratica può essere molto efficace nel trattamento dell'obesità poiché aiuta a riconnettersi con le sensazioni naturali di fame e sazietà e a interrompere i cicli di alimentazione emotiva o compulsiva.</a:t>
          </a:r>
          <a:endParaRPr lang="en-US" sz="1600" b="1" i="1" kern="1200" dirty="0">
            <a:effectLst/>
            <a:latin typeface="Times New Roman" panose="02020603050405020304" pitchFamily="18" charset="0"/>
            <a:ea typeface="ADLaM Display" panose="02010000000000000000" pitchFamily="2" charset="0"/>
            <a:cs typeface="Times New Roman" panose="02020603050405020304" pitchFamily="18" charset="0"/>
          </a:endParaRPr>
        </a:p>
      </dsp:txBody>
      <dsp:txXfrm>
        <a:off x="1534044" y="2220805"/>
        <a:ext cx="8421955" cy="1239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0CE91-5486-40C7-9F09-FB51D3893524}">
      <dsp:nvSpPr>
        <dsp:cNvPr id="0" name=""/>
        <dsp:cNvSpPr/>
      </dsp:nvSpPr>
      <dsp:spPr>
        <a:xfrm>
          <a:off x="0" y="124700"/>
          <a:ext cx="6093372" cy="155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risultati di questo studio supportano l'ipotesi che l'NFT, applicato come intervento complementare nei pazienti sottoposti a chirurgia bariatrica, </a:t>
          </a:r>
          <a:r>
            <a:rPr lang="it-IT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sia</a:t>
          </a:r>
          <a:r>
            <a:rPr lang="it-IT" sz="19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associato a una significativa riduzione di vari aspetti dei sintomi alimentari e al miglioramento di indicatori dell'immagine corporea. </a:t>
          </a:r>
          <a:endParaRPr lang="it-IT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63" y="200663"/>
        <a:ext cx="5941446" cy="1404174"/>
      </dsp:txXfrm>
    </dsp:sp>
    <dsp:sp modelId="{58481C23-BE30-4811-821E-75F31C31A475}">
      <dsp:nvSpPr>
        <dsp:cNvPr id="0" name=""/>
        <dsp:cNvSpPr/>
      </dsp:nvSpPr>
      <dsp:spPr>
        <a:xfrm>
          <a:off x="0" y="1735520"/>
          <a:ext cx="6093372" cy="155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Questi risultati suggeriscono che </a:t>
          </a:r>
          <a:r>
            <a:rPr lang="it-IT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</a:t>
          </a:r>
          <a:r>
            <a:rPr lang="it-IT" sz="19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NFT può rappresentare un'opzione non invasiva e potenzialmente efficace per affrontare il comportamento alimentare emotivo residuo e i problemi psicologici e comportamentali correlati. </a:t>
          </a:r>
          <a:endParaRPr lang="it-IT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63" y="1811483"/>
        <a:ext cx="5941446" cy="1404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23/10/2025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23/10/2025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maggior parte delle persone che ha vissuto a lungo con l’obesità è abituata a giudicare sé stessa, i propri desideri di cibo e le proprie scelte alimentari. Per questo tende a provare emozioni intense in tutto ciò che riguarda il cibo, il mangiare o il peso. La consapevolezza è alla base della capacità di gestire le emozioni e di tollerare il disagio.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0628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0247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23/10/2025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sv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7406" y="239763"/>
            <a:ext cx="6577781" cy="2724663"/>
          </a:xfrm>
        </p:spPr>
        <p:txBody>
          <a:bodyPr>
            <a:noAutofit/>
          </a:bodyPr>
          <a:lstStyle/>
          <a:p>
            <a:r>
              <a:rPr lang="it-IT" sz="4800" i="1" dirty="0"/>
              <a:t>Gli elementi costitutivi della fase di restituzione psicologica </a:t>
            </a:r>
            <a:r>
              <a:rPr lang="it-IT" sz="4800" i="1" dirty="0" err="1"/>
              <a:t>pre</a:t>
            </a:r>
            <a:r>
              <a:rPr lang="it-IT" sz="4800" i="1" dirty="0"/>
              <a:t>-bariatrica </a:t>
            </a:r>
            <a:endParaRPr lang="it-IT" sz="4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6360" y="4051882"/>
            <a:ext cx="4949504" cy="2806117"/>
          </a:xfrm>
        </p:spPr>
        <p:txBody>
          <a:bodyPr>
            <a:normAutofit/>
          </a:bodyPr>
          <a:lstStyle/>
          <a:p>
            <a:r>
              <a:rPr lang="it-IT" sz="1800" b="1" dirty="0">
                <a:solidFill>
                  <a:srgbClr val="E79130"/>
                </a:solidFill>
              </a:rPr>
              <a:t>Prof.ssa Carmela Mento</a:t>
            </a:r>
          </a:p>
          <a:p>
            <a:r>
              <a:rPr lang="it-IT" sz="1400" dirty="0">
                <a:solidFill>
                  <a:srgbClr val="E79130"/>
                </a:solidFill>
              </a:rPr>
              <a:t>Associata di Psicologia Clinica</a:t>
            </a:r>
            <a:br>
              <a:rPr lang="it-IT" sz="1400" dirty="0">
                <a:solidFill>
                  <a:srgbClr val="E79130"/>
                </a:solidFill>
              </a:rPr>
            </a:br>
            <a:r>
              <a:rPr lang="it-IT" sz="1400" dirty="0">
                <a:solidFill>
                  <a:srgbClr val="E79130"/>
                </a:solidFill>
              </a:rPr>
              <a:t>Università degli Studi di Messina</a:t>
            </a:r>
          </a:p>
          <a:p>
            <a:br>
              <a:rPr lang="it-IT" sz="1400" dirty="0">
                <a:solidFill>
                  <a:srgbClr val="E79130"/>
                </a:solidFill>
              </a:rPr>
            </a:br>
            <a:r>
              <a:rPr lang="it-IT" sz="1400" dirty="0">
                <a:solidFill>
                  <a:srgbClr val="E79130"/>
                </a:solidFill>
              </a:rPr>
              <a:t>DIRIGENTE PSICOLOGA</a:t>
            </a:r>
            <a:br>
              <a:rPr lang="it-IT" sz="1400" dirty="0">
                <a:solidFill>
                  <a:srgbClr val="E79130"/>
                </a:solidFill>
              </a:rPr>
            </a:br>
            <a:r>
              <a:rPr lang="it-IT" sz="1400" dirty="0">
                <a:solidFill>
                  <a:srgbClr val="E79130"/>
                </a:solidFill>
              </a:rPr>
              <a:t>Unità operativa complessa di Psichiatria</a:t>
            </a:r>
            <a:br>
              <a:rPr lang="it-IT" sz="1400" dirty="0">
                <a:solidFill>
                  <a:srgbClr val="E79130"/>
                </a:solidFill>
              </a:rPr>
            </a:br>
            <a:r>
              <a:rPr lang="it-IT" sz="1400" dirty="0">
                <a:solidFill>
                  <a:srgbClr val="E79130"/>
                </a:solidFill>
              </a:rPr>
              <a:t>Azienda ospedaliera universitaria  «</a:t>
            </a:r>
            <a:r>
              <a:rPr lang="it-IT" sz="1400" dirty="0" err="1">
                <a:solidFill>
                  <a:srgbClr val="E79130"/>
                </a:solidFill>
              </a:rPr>
              <a:t>G.Martino</a:t>
            </a:r>
            <a:r>
              <a:rPr lang="it-IT" sz="1400" dirty="0">
                <a:solidFill>
                  <a:srgbClr val="E79130"/>
                </a:solidFill>
              </a:rPr>
              <a:t>» di </a:t>
            </a:r>
            <a:r>
              <a:rPr lang="it-IT" sz="1400" dirty="0" err="1">
                <a:solidFill>
                  <a:srgbClr val="E79130"/>
                </a:solidFill>
              </a:rPr>
              <a:t>messina</a:t>
            </a:r>
            <a:endParaRPr lang="it-IT" sz="1400" dirty="0">
              <a:solidFill>
                <a:srgbClr val="E7913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6AB431C-A2E1-461D-BBFA-1C525CB0C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949" y="3834852"/>
            <a:ext cx="841127" cy="13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ED9E8C11-C62C-D326-8BA4-6ACB3706DDB4}"/>
              </a:ext>
            </a:extLst>
          </p:cNvPr>
          <p:cNvSpPr/>
          <p:nvPr/>
        </p:nvSpPr>
        <p:spPr>
          <a:xfrm>
            <a:off x="7034981" y="1324305"/>
            <a:ext cx="4513006" cy="35869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867DF86-2B8C-5FB7-53DA-546B285B1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84" t="29519" r="5077" b="39777"/>
          <a:stretch/>
        </p:blipFill>
        <p:spPr>
          <a:xfrm>
            <a:off x="315310" y="701118"/>
            <a:ext cx="5653805" cy="23792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AC8688B-24C0-37AD-A58A-933C8DBF1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5" t="38617" r="12695" b="31731"/>
          <a:stretch/>
        </p:blipFill>
        <p:spPr>
          <a:xfrm>
            <a:off x="315310" y="3666627"/>
            <a:ext cx="5653804" cy="2170676"/>
          </a:xfrm>
          <a:prstGeom prst="rect">
            <a:avLst/>
          </a:prstGeom>
        </p:spPr>
      </p:pic>
      <p:sp>
        <p:nvSpPr>
          <p:cNvPr id="4" name="Callout: freccia a destra 3">
            <a:extLst>
              <a:ext uri="{FF2B5EF4-FFF2-40B4-BE49-F238E27FC236}">
                <a16:creationId xmlns:a16="http://schemas.microsoft.com/office/drawing/2014/main" id="{76D4C057-9E08-2E1E-AA88-57A44CDAAC15}"/>
              </a:ext>
            </a:extLst>
          </p:cNvPr>
          <p:cNvSpPr/>
          <p:nvPr/>
        </p:nvSpPr>
        <p:spPr>
          <a:xfrm rot="5400000">
            <a:off x="2919520" y="50197"/>
            <a:ext cx="611675" cy="549180"/>
          </a:xfrm>
          <a:prstGeom prst="rightArrowCallout">
            <a:avLst>
              <a:gd name="adj1" fmla="val 25000"/>
              <a:gd name="adj2" fmla="val 25000"/>
              <a:gd name="adj3" fmla="val 8241"/>
              <a:gd name="adj4" fmla="val 64977"/>
            </a:avLst>
          </a:prstGeom>
          <a:solidFill>
            <a:srgbClr val="F0D35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allout: freccia a destra 4">
            <a:extLst>
              <a:ext uri="{FF2B5EF4-FFF2-40B4-BE49-F238E27FC236}">
                <a16:creationId xmlns:a16="http://schemas.microsoft.com/office/drawing/2014/main" id="{05BCEB84-BF8E-2C90-C899-F7F76A167620}"/>
              </a:ext>
            </a:extLst>
          </p:cNvPr>
          <p:cNvSpPr/>
          <p:nvPr/>
        </p:nvSpPr>
        <p:spPr>
          <a:xfrm rot="5400000">
            <a:off x="2919520" y="3049746"/>
            <a:ext cx="611675" cy="549180"/>
          </a:xfrm>
          <a:prstGeom prst="rightArrowCallout">
            <a:avLst>
              <a:gd name="adj1" fmla="val 25000"/>
              <a:gd name="adj2" fmla="val 25000"/>
              <a:gd name="adj3" fmla="val 8241"/>
              <a:gd name="adj4" fmla="val 64977"/>
            </a:avLst>
          </a:prstGeom>
          <a:solidFill>
            <a:srgbClr val="F0D35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DEC2AB-985C-A06D-8F31-046D81AED947}"/>
              </a:ext>
            </a:extLst>
          </p:cNvPr>
          <p:cNvSpPr txBox="1"/>
          <p:nvPr/>
        </p:nvSpPr>
        <p:spPr>
          <a:xfrm>
            <a:off x="2896351" y="27449"/>
            <a:ext cx="68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34A633-9715-F691-0F66-27AA5A9D15A7}"/>
              </a:ext>
            </a:extLst>
          </p:cNvPr>
          <p:cNvSpPr txBox="1"/>
          <p:nvPr/>
        </p:nvSpPr>
        <p:spPr>
          <a:xfrm>
            <a:off x="2884104" y="3018498"/>
            <a:ext cx="68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T2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374E6EE-C163-10E8-0A44-B54A8709FD7D}"/>
              </a:ext>
            </a:extLst>
          </p:cNvPr>
          <p:cNvSpPr/>
          <p:nvPr/>
        </p:nvSpPr>
        <p:spPr>
          <a:xfrm>
            <a:off x="327246" y="1007988"/>
            <a:ext cx="377371" cy="15965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64E017A-4838-47AF-6AE5-A2CAD3D72D03}"/>
              </a:ext>
            </a:extLst>
          </p:cNvPr>
          <p:cNvSpPr/>
          <p:nvPr/>
        </p:nvSpPr>
        <p:spPr>
          <a:xfrm>
            <a:off x="327246" y="1244476"/>
            <a:ext cx="377371" cy="15965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51DC0F0-EDD2-6C29-EB47-3501AFADB833}"/>
              </a:ext>
            </a:extLst>
          </p:cNvPr>
          <p:cNvSpPr/>
          <p:nvPr/>
        </p:nvSpPr>
        <p:spPr>
          <a:xfrm>
            <a:off x="311493" y="2348066"/>
            <a:ext cx="377371" cy="15965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FCE45AE-6335-79D4-229E-F453AAA30BC7}"/>
              </a:ext>
            </a:extLst>
          </p:cNvPr>
          <p:cNvSpPr/>
          <p:nvPr/>
        </p:nvSpPr>
        <p:spPr>
          <a:xfrm>
            <a:off x="311486" y="3956154"/>
            <a:ext cx="377371" cy="15965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7CB6577-84A7-EDEF-058E-96FAC10644B8}"/>
              </a:ext>
            </a:extLst>
          </p:cNvPr>
          <p:cNvSpPr/>
          <p:nvPr/>
        </p:nvSpPr>
        <p:spPr>
          <a:xfrm>
            <a:off x="311485" y="4152265"/>
            <a:ext cx="377371" cy="15965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2C5BDEE-FFD3-7F53-BED9-86B5244E6B4B}"/>
              </a:ext>
            </a:extLst>
          </p:cNvPr>
          <p:cNvSpPr/>
          <p:nvPr/>
        </p:nvSpPr>
        <p:spPr>
          <a:xfrm>
            <a:off x="311484" y="5224113"/>
            <a:ext cx="377371" cy="15965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606DD4D-DB80-49A0-B8BE-8B2B8B9414B7}"/>
              </a:ext>
            </a:extLst>
          </p:cNvPr>
          <p:cNvSpPr txBox="1"/>
          <p:nvPr/>
        </p:nvSpPr>
        <p:spPr>
          <a:xfrm>
            <a:off x="7173309" y="1404134"/>
            <a:ext cx="4190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un punto di vista qualitativo i risultati dell’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 Inventory (EDI) mostrano una riduzione significativa nelle seguenti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sottoscale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desiderio di perdere peso,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tendenza alle abbuffate,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difficoltà a riconoscere ed identificare le emozioni legate alla fame e alla sazietà. </a:t>
            </a:r>
          </a:p>
        </p:txBody>
      </p:sp>
    </p:spTree>
    <p:extLst>
      <p:ext uri="{BB962C8B-B14F-4D97-AF65-F5344CB8AC3E}">
        <p14:creationId xmlns:p14="http://schemas.microsoft.com/office/powerpoint/2010/main" val="342911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CD2600-6711-33F6-AD93-E420035C3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77" y="2479237"/>
            <a:ext cx="3766672" cy="30846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0CA2ACB-7226-CF94-BC81-18AEAE092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6" y="0"/>
            <a:ext cx="8756489" cy="209681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AF48DDC-9235-9A4C-5191-EE0A5CC56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2" y="2479237"/>
            <a:ext cx="3499882" cy="308464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1C856E-D195-0D85-C19E-2A7CD80AB841}"/>
              </a:ext>
            </a:extLst>
          </p:cNvPr>
          <p:cNvSpPr txBox="1"/>
          <p:nvPr/>
        </p:nvSpPr>
        <p:spPr>
          <a:xfrm>
            <a:off x="3838178" y="2763112"/>
            <a:ext cx="410093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sz="2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sottogruppo che ha completato il follow-up, sono stati osservati cambiamenti significativi, tra cui una riduzione del BMI e un aumento dell'indice di disagio (Body </a:t>
            </a:r>
            <a:r>
              <a:rPr lang="it-IT" sz="2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Uneasiness</a:t>
            </a:r>
            <a:r>
              <a:rPr lang="it-IT" sz="2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Test) post-operatorio, con grandi dimensioni dell'effetto in entrambi i casi.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CDAA558-D2D3-ED84-2B3D-CF11C179C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19"/>
            <a:ext cx="8229600" cy="171352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94FDF61-AF81-0143-B604-6DCC37896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68" y="1857074"/>
            <a:ext cx="4898476" cy="4233250"/>
          </a:xfrm>
          <a:prstGeom prst="rect">
            <a:avLst/>
          </a:prstGeom>
        </p:spPr>
      </p:pic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05E00A58-2CE5-FBEA-997A-1787355FA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708661"/>
              </p:ext>
            </p:extLst>
          </p:nvPr>
        </p:nvGraphicFramePr>
        <p:xfrm>
          <a:off x="5539164" y="2272294"/>
          <a:ext cx="609337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Immagine 15" descr="Immagine che contiene vestiti, persona, muro, interno">
            <a:extLst>
              <a:ext uri="{FF2B5EF4-FFF2-40B4-BE49-F238E27FC236}">
                <a16:creationId xmlns:a16="http://schemas.microsoft.com/office/drawing/2014/main" id="{B3160CB6-BAA1-12C7-B91B-D23A66E29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02" y="0"/>
            <a:ext cx="2576698" cy="18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85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195F8-78A4-6A7C-0551-4E506F2C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0EC164-C78D-6361-42B9-F3836CA12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788" y="1900183"/>
            <a:ext cx="6992300" cy="37481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chirurgia bariatrica non implica soltanto un cambiamento fisico, ma un profondo processo di trasformazione personale.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nuova immagine corporea richiede tempo per essere interiorizzata e riconosciuta e possono essere presenti vissuti di insoddisfazione corporea anche nel post-intervento.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fase di restituzione psicologica </a:t>
            </a:r>
            <a:r>
              <a:rPr lang="it-IT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-operatoria ha il compito di preparare il paziente ai vari passaggi del percorso bariatrico, promuovendo consapevolezza, accettazione e integrazione delle dinamiche  corpo-mente.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425195-1028-41F5-82EB-89C3C3A3A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498" y="84980"/>
            <a:ext cx="3748194" cy="374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130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054957-0B98-7BCC-837D-2534AC25A2FF}"/>
              </a:ext>
            </a:extLst>
          </p:cNvPr>
          <p:cNvSpPr txBox="1"/>
          <p:nvPr/>
        </p:nvSpPr>
        <p:spPr>
          <a:xfrm>
            <a:off x="6599035" y="2311555"/>
            <a:ext cx="50699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/>
              <a:t>Ambulatorio</a:t>
            </a:r>
            <a:r>
              <a:rPr lang="fr-FR" b="1" dirty="0"/>
              <a:t> di </a:t>
            </a:r>
            <a:r>
              <a:rPr lang="fr-FR" b="1" dirty="0" err="1"/>
              <a:t>Psicologia</a:t>
            </a:r>
            <a:r>
              <a:rPr lang="fr-FR" b="1" dirty="0"/>
              <a:t> </a:t>
            </a:r>
            <a:r>
              <a:rPr lang="fr-FR" b="1" dirty="0" err="1"/>
              <a:t>Clinica</a:t>
            </a:r>
            <a:r>
              <a:rPr lang="fr-FR" b="1" dirty="0"/>
              <a:t> </a:t>
            </a:r>
          </a:p>
          <a:p>
            <a:r>
              <a:rPr lang="fr-FR" b="1" dirty="0" err="1"/>
              <a:t>Ambulatorio</a:t>
            </a:r>
            <a:r>
              <a:rPr lang="fr-FR" b="1" dirty="0"/>
              <a:t> di </a:t>
            </a:r>
            <a:r>
              <a:rPr lang="fr-FR" b="1" dirty="0" err="1"/>
              <a:t>Neuromodulazione</a:t>
            </a:r>
            <a:endParaRPr lang="fr-FR" b="1" dirty="0"/>
          </a:p>
          <a:p>
            <a:r>
              <a:rPr lang="fr-FR" b="1" dirty="0"/>
              <a:t>UOC Psichiatria</a:t>
            </a:r>
          </a:p>
          <a:p>
            <a:r>
              <a:rPr lang="fr-FR" b="1" dirty="0" err="1"/>
              <a:t>Policlinico</a:t>
            </a:r>
            <a:r>
              <a:rPr lang="fr-FR" b="1" dirty="0"/>
              <a:t> </a:t>
            </a:r>
            <a:r>
              <a:rPr lang="fr-FR" b="1" dirty="0" err="1"/>
              <a:t>Universitario</a:t>
            </a:r>
            <a:r>
              <a:rPr lang="fr-FR" b="1" dirty="0"/>
              <a:t> di Messina</a:t>
            </a:r>
          </a:p>
          <a:p>
            <a:endParaRPr lang="fr-FR" b="1" dirty="0"/>
          </a:p>
          <a:p>
            <a:r>
              <a:rPr lang="fr-FR" b="1" dirty="0"/>
              <a:t>                cmento@unime.it </a:t>
            </a:r>
          </a:p>
          <a:p>
            <a:br>
              <a:rPr lang="fr-FR" b="1" dirty="0"/>
            </a:br>
            <a:r>
              <a:rPr lang="fr-FR" b="1" dirty="0"/>
              <a:t>                +39 0902212975 </a:t>
            </a:r>
          </a:p>
          <a:p>
            <a:endParaRPr lang="fr-FR" b="1" dirty="0"/>
          </a:p>
          <a:p>
            <a:r>
              <a:rPr lang="fr-FR" b="1" dirty="0"/>
              <a:t>                +39 3335686096</a:t>
            </a:r>
            <a:br>
              <a:rPr lang="fr-FR" b="1" dirty="0"/>
            </a:br>
            <a:r>
              <a:rPr lang="fr-FR" b="1" dirty="0"/>
              <a:t>                </a:t>
            </a:r>
          </a:p>
          <a:p>
            <a:r>
              <a:rPr lang="fr-FR" b="1" dirty="0"/>
              <a:t>                 http://portale.unime.it/carmelamento/</a:t>
            </a:r>
          </a:p>
          <a:p>
            <a:endParaRPr lang="fr-FR" b="1" dirty="0"/>
          </a:p>
          <a:p>
            <a:r>
              <a:rPr lang="fr-FR" b="1" dirty="0"/>
              <a:t>                 Instagram:  </a:t>
            </a:r>
            <a:r>
              <a:rPr lang="fr-FR" b="1" dirty="0" err="1"/>
              <a:t>carmela_mento</a:t>
            </a:r>
            <a:r>
              <a:rPr lang="fr-FR" b="1" dirty="0"/>
              <a:t> 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5C91A06-E33F-05B2-0387-1305D0FEE24C}"/>
              </a:ext>
            </a:extLst>
          </p:cNvPr>
          <p:cNvSpPr/>
          <p:nvPr/>
        </p:nvSpPr>
        <p:spPr>
          <a:xfrm>
            <a:off x="6023295" y="2046595"/>
            <a:ext cx="5645707" cy="4463261"/>
          </a:xfrm>
          <a:prstGeom prst="roundRect">
            <a:avLst/>
          </a:prstGeom>
          <a:noFill/>
          <a:ln>
            <a:solidFill>
              <a:srgbClr val="7D76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o grafico 5" descr="Telefono contorno">
            <a:extLst>
              <a:ext uri="{FF2B5EF4-FFF2-40B4-BE49-F238E27FC236}">
                <a16:creationId xmlns:a16="http://schemas.microsoft.com/office/drawing/2014/main" id="{897E3A0D-E5DC-DB1A-2A0B-F7BB45055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1001" y="4215208"/>
            <a:ext cx="457201" cy="457201"/>
          </a:xfrm>
          <a:prstGeom prst="rect">
            <a:avLst/>
          </a:prstGeom>
        </p:spPr>
      </p:pic>
      <p:pic>
        <p:nvPicPr>
          <p:cNvPr id="12" name="Elemento grafico 11" descr="Telefono viva voce contorno">
            <a:extLst>
              <a:ext uri="{FF2B5EF4-FFF2-40B4-BE49-F238E27FC236}">
                <a16:creationId xmlns:a16="http://schemas.microsoft.com/office/drawing/2014/main" id="{B61F0DE4-F107-4472-7A62-55E15C06C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0996" y="4705105"/>
            <a:ext cx="471949" cy="471949"/>
          </a:xfrm>
          <a:prstGeom prst="rect">
            <a:avLst/>
          </a:prstGeom>
        </p:spPr>
      </p:pic>
      <p:pic>
        <p:nvPicPr>
          <p:cNvPr id="14" name="Elemento grafico 13" descr="Posta elettronica contorno">
            <a:extLst>
              <a:ext uri="{FF2B5EF4-FFF2-40B4-BE49-F238E27FC236}">
                <a16:creationId xmlns:a16="http://schemas.microsoft.com/office/drawing/2014/main" id="{21F82416-3B79-9235-F2AD-5C5C4521E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2102" y="3626304"/>
            <a:ext cx="440864" cy="440864"/>
          </a:xfrm>
          <a:prstGeom prst="rect">
            <a:avLst/>
          </a:prstGeom>
        </p:spPr>
      </p:pic>
      <p:pic>
        <p:nvPicPr>
          <p:cNvPr id="16" name="Elemento grafico 15" descr="Internet contorno">
            <a:extLst>
              <a:ext uri="{FF2B5EF4-FFF2-40B4-BE49-F238E27FC236}">
                <a16:creationId xmlns:a16="http://schemas.microsoft.com/office/drawing/2014/main" id="{F5868007-7C6E-D4EE-0BA3-07810F7683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5374" y="5222902"/>
            <a:ext cx="577670" cy="577670"/>
          </a:xfrm>
          <a:prstGeom prst="rect">
            <a:avLst/>
          </a:prstGeom>
        </p:spPr>
      </p:pic>
      <p:pic>
        <p:nvPicPr>
          <p:cNvPr id="1030" name="Picture 6" descr="Logotipo de redes sociales de contorno negro. | Vector Premium">
            <a:extLst>
              <a:ext uri="{FF2B5EF4-FFF2-40B4-BE49-F238E27FC236}">
                <a16:creationId xmlns:a16="http://schemas.microsoft.com/office/drawing/2014/main" id="{1429152C-D52F-3414-4AFD-0350F669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07" y="5873324"/>
            <a:ext cx="483473" cy="48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62242D7-DADB-3665-7710-38133B49E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5339" y="1545783"/>
            <a:ext cx="841321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824D5C41-A687-08AD-7AEE-1834C012F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019" y="4576417"/>
            <a:ext cx="4673161" cy="152180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aphicFrame>
        <p:nvGraphicFramePr>
          <p:cNvPr id="14" name="CasellaDiTesto 4">
            <a:extLst>
              <a:ext uri="{FF2B5EF4-FFF2-40B4-BE49-F238E27FC236}">
                <a16:creationId xmlns:a16="http://schemas.microsoft.com/office/drawing/2014/main" id="{7E3B4AA1-5E4D-46D1-A8DE-C1579B97B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990064"/>
              </p:ext>
            </p:extLst>
          </p:nvPr>
        </p:nvGraphicFramePr>
        <p:xfrm>
          <a:off x="687603" y="1032387"/>
          <a:ext cx="9769003" cy="437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17717A33-D36A-2721-507A-964CFDA2C8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48770"/>
            <a:ext cx="4455886" cy="145482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CCBC17A-AB54-F1FE-5F15-0EBC3E8428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886" y="90488"/>
            <a:ext cx="5025599" cy="152180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0" name="Ovale 29">
            <a:extLst>
              <a:ext uri="{FF2B5EF4-FFF2-40B4-BE49-F238E27FC236}">
                <a16:creationId xmlns:a16="http://schemas.microsoft.com/office/drawing/2014/main" id="{33CB584A-8CA6-3429-38A3-E8F992F4F8FF}"/>
              </a:ext>
            </a:extLst>
          </p:cNvPr>
          <p:cNvSpPr/>
          <p:nvPr/>
        </p:nvSpPr>
        <p:spPr>
          <a:xfrm flipH="1" flipV="1">
            <a:off x="3423924" y="399693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89EEE16C-D2B2-3D7F-865C-9984CA7D8E2B}"/>
              </a:ext>
            </a:extLst>
          </p:cNvPr>
          <p:cNvSpPr/>
          <p:nvPr/>
        </p:nvSpPr>
        <p:spPr>
          <a:xfrm>
            <a:off x="3065720" y="4252851"/>
            <a:ext cx="45719" cy="4694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3D331388-7FFD-B277-41B3-D6665E223F18}"/>
              </a:ext>
            </a:extLst>
          </p:cNvPr>
          <p:cNvSpPr/>
          <p:nvPr/>
        </p:nvSpPr>
        <p:spPr>
          <a:xfrm>
            <a:off x="3334492" y="4552947"/>
            <a:ext cx="45719" cy="4694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753A60B-C3DB-0F37-6804-499A12BC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50" t="31940" r="21000" b="8016"/>
          <a:stretch/>
        </p:blipFill>
        <p:spPr>
          <a:xfrm>
            <a:off x="919066" y="0"/>
            <a:ext cx="10353867" cy="6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81BD82-50FE-A7B0-8434-6EF207100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61" y="286604"/>
            <a:ext cx="5537085" cy="142421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Obiettivi della restituzione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32E2B370-CF16-BD2C-215D-732678FC9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681700"/>
              </p:ext>
            </p:extLst>
          </p:nvPr>
        </p:nvGraphicFramePr>
        <p:xfrm>
          <a:off x="1434789" y="2230945"/>
          <a:ext cx="9322422" cy="28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49F3533A-7293-9CB7-1A14-87C46E07B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358" y="0"/>
            <a:ext cx="5879836" cy="17952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48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D71A31E-3975-ACAD-85B8-5B26810E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364" y="2698498"/>
            <a:ext cx="2378632" cy="33318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559D5DD-D661-73E2-ABDC-12F7A8AC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5" y="72770"/>
            <a:ext cx="4929567" cy="291292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id="{3E40492D-03A4-A9A0-D34B-E6E06652685A}"/>
              </a:ext>
            </a:extLst>
          </p:cNvPr>
          <p:cNvSpPr txBox="1">
            <a:spLocks/>
          </p:cNvSpPr>
          <p:nvPr/>
        </p:nvSpPr>
        <p:spPr>
          <a:xfrm>
            <a:off x="6052625" y="680890"/>
            <a:ext cx="5878820" cy="15089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it-IT" sz="17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L’immagine corporea </a:t>
            </a:r>
            <a:r>
              <a:rPr lang="it-IT" sz="1700" b="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subisce un cambiamento immediato dopo la chirurgia bariatrica. </a:t>
            </a: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it-IT" sz="1700" b="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perdita di peso non si accompagna necessariamente a una rielaborazione altrettanto rapida della rappresentazione mentale di sé come persona magra o corrispondente a un ideale corporeo.</a:t>
            </a:r>
            <a:endParaRPr lang="en-US" sz="1700" b="0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86D99F93-E529-21F5-FCCD-7967200BC912}"/>
              </a:ext>
            </a:extLst>
          </p:cNvPr>
          <p:cNvSpPr txBox="1">
            <a:spLocks/>
          </p:cNvSpPr>
          <p:nvPr/>
        </p:nvSpPr>
        <p:spPr>
          <a:xfrm>
            <a:off x="6641650" y="2838901"/>
            <a:ext cx="4703818" cy="31914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</a:tabLst>
            </a:pPr>
            <a:endParaRPr lang="en-US" spc="-1" dirty="0">
              <a:solidFill>
                <a:schemeClr val="tx1"/>
              </a:solidFill>
            </a:endParaRPr>
          </a:p>
          <a:p>
            <a:pPr>
              <a:tabLst>
                <a:tab pos="0" algn="l"/>
              </a:tabLst>
            </a:pP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Paradosso</a:t>
            </a:r>
            <a:r>
              <a:rPr lang="en-US" sz="1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dell’obesità</a:t>
            </a:r>
            <a:endParaRPr lang="en-US" sz="1800" b="1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r>
              <a:rPr lang="en-US" sz="1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Errata </a:t>
            </a: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concezione</a:t>
            </a:r>
            <a:r>
              <a:rPr lang="en-US" sz="1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dell’immagine</a:t>
            </a:r>
            <a:r>
              <a:rPr lang="en-US" sz="1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corporea</a:t>
            </a:r>
            <a:r>
              <a:rPr lang="en-US" sz="1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0" algn="l"/>
              </a:tabLst>
            </a:pP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Ridotta</a:t>
            </a:r>
            <a:r>
              <a:rPr lang="en-US" sz="1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autostima</a:t>
            </a:r>
            <a:endParaRPr lang="en-US" sz="1800" b="1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Difficoltà</a:t>
            </a:r>
            <a:r>
              <a:rPr lang="en-US" sz="1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1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funzionamento</a:t>
            </a:r>
            <a:r>
              <a:rPr lang="en-US" sz="1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relazionale</a:t>
            </a:r>
            <a:r>
              <a:rPr lang="en-US" sz="1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800" b="1" spc="-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endParaRPr lang="en-US" sz="1800" b="1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endParaRPr lang="en-US" spc="-1" dirty="0">
              <a:solidFill>
                <a:schemeClr val="tx1"/>
              </a:solidFill>
            </a:endParaRPr>
          </a:p>
        </p:txBody>
      </p:sp>
      <p:sp>
        <p:nvSpPr>
          <p:cNvPr id="8" name="Freccia bidirezionale verticale 7">
            <a:extLst>
              <a:ext uri="{FF2B5EF4-FFF2-40B4-BE49-F238E27FC236}">
                <a16:creationId xmlns:a16="http://schemas.microsoft.com/office/drawing/2014/main" id="{4C6BEA84-7C91-1540-51CA-AE1C78F2DCE7}"/>
              </a:ext>
            </a:extLst>
          </p:cNvPr>
          <p:cNvSpPr/>
          <p:nvPr/>
        </p:nvSpPr>
        <p:spPr>
          <a:xfrm>
            <a:off x="8718331" y="2578391"/>
            <a:ext cx="307682" cy="6810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423764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575F016-554C-5AF5-32E5-52089D40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17600"/>
            <a:ext cx="10058400" cy="61976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Psicoterapia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pre-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A9CB25E-64D8-2C38-41E5-C9B916BBF574}"/>
              </a:ext>
            </a:extLst>
          </p:cNvPr>
          <p:cNvSpPr txBox="1">
            <a:spLocks/>
          </p:cNvSpPr>
          <p:nvPr/>
        </p:nvSpPr>
        <p:spPr>
          <a:xfrm>
            <a:off x="98705" y="2131372"/>
            <a:ext cx="11316547" cy="38712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aspetti emotivi hanno un “peso” fondamentale nella riuscita dell’intervento e nel mantenimento del calo ponderale</a:t>
            </a:r>
            <a:b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67" indent="-342867" algn="just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Talvolta, la scelta di ricorrere all’intervento chirurgico, piuttosto che a un percorso psicoterapeutico, può significare nel paziente una modalità di evitamento o di velocizzazione del percorso di dimagrimento rispetto all’impegno di esplorare il funzionamento emotivo e personologico sottostante al mantenimento dell’obesità. </a:t>
            </a:r>
          </a:p>
          <a:p>
            <a:pPr marL="342867" indent="-342867" algn="just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alcuni casi, l’alimentazione eccessiva può costituire una strategia di regolazione emotiva disfunzionale; in altri, l’accumulo ponderale può assumere la funzione di “barriera” difensiva o di mantenimento di specifici vantaggi secondari di natura affettiva e relazionale.</a:t>
            </a:r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67" indent="-342867" defTabSz="91440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CBBC57-090A-1F92-1765-C3E19EE95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0"/>
            <a:ext cx="4094893" cy="119911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1440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2E9B2-1C7E-5284-F82A-5A3107C0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48" y="713064"/>
            <a:ext cx="10758604" cy="1147126"/>
          </a:xfrm>
        </p:spPr>
        <p:txBody>
          <a:bodyPr anchor="b">
            <a:norm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Utilizzo di tecniche basate su biofeedback 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mindful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asellaDiTesto 1">
            <a:extLst>
              <a:ext uri="{FF2B5EF4-FFF2-40B4-BE49-F238E27FC236}">
                <a16:creationId xmlns:a16="http://schemas.microsoft.com/office/drawing/2014/main" id="{779F5869-B728-D22A-AA78-D978E6EF5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653407"/>
              </p:ext>
            </p:extLst>
          </p:nvPr>
        </p:nvGraphicFramePr>
        <p:xfrm>
          <a:off x="1216548" y="1737361"/>
          <a:ext cx="10058400" cy="413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06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9C1957E-3E1F-82E0-26F8-747D80FFB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72" t="20096" r="18555" b="2504"/>
          <a:stretch/>
        </p:blipFill>
        <p:spPr>
          <a:xfrm>
            <a:off x="99184" y="114300"/>
            <a:ext cx="6257925" cy="602145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28023F-74E7-70BF-8970-EA0B8E485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31" t="40545" r="17500"/>
          <a:stretch/>
        </p:blipFill>
        <p:spPr>
          <a:xfrm>
            <a:off x="5605670" y="1166191"/>
            <a:ext cx="6586330" cy="496956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CC6AC2D0-52BA-3D83-4FB1-F5B7032948B4}"/>
              </a:ext>
            </a:extLst>
          </p:cNvPr>
          <p:cNvSpPr/>
          <p:nvPr/>
        </p:nvSpPr>
        <p:spPr>
          <a:xfrm>
            <a:off x="5722041" y="5380383"/>
            <a:ext cx="6370775" cy="7553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6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4F62236-71A0-E530-33AA-93D709FBA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07588"/>
              </p:ext>
            </p:extLst>
          </p:nvPr>
        </p:nvGraphicFramePr>
        <p:xfrm>
          <a:off x="985725" y="265670"/>
          <a:ext cx="10220548" cy="382673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35989">
                  <a:extLst>
                    <a:ext uri="{9D8B030D-6E8A-4147-A177-3AD203B41FA5}">
                      <a16:colId xmlns:a16="http://schemas.microsoft.com/office/drawing/2014/main" val="328299819"/>
                    </a:ext>
                  </a:extLst>
                </a:gridCol>
                <a:gridCol w="2059827">
                  <a:extLst>
                    <a:ext uri="{9D8B030D-6E8A-4147-A177-3AD203B41FA5}">
                      <a16:colId xmlns:a16="http://schemas.microsoft.com/office/drawing/2014/main" val="2633223100"/>
                    </a:ext>
                  </a:extLst>
                </a:gridCol>
                <a:gridCol w="3098730">
                  <a:extLst>
                    <a:ext uri="{9D8B030D-6E8A-4147-A177-3AD203B41FA5}">
                      <a16:colId xmlns:a16="http://schemas.microsoft.com/office/drawing/2014/main" val="3520346473"/>
                    </a:ext>
                  </a:extLst>
                </a:gridCol>
                <a:gridCol w="2526002">
                  <a:extLst>
                    <a:ext uri="{9D8B030D-6E8A-4147-A177-3AD203B41FA5}">
                      <a16:colId xmlns:a16="http://schemas.microsoft.com/office/drawing/2014/main" val="4051375105"/>
                    </a:ext>
                  </a:extLst>
                </a:gridCol>
              </a:tblGrid>
              <a:tr h="792996">
                <a:tc>
                  <a:txBody>
                    <a:bodyPr/>
                    <a:lstStyle/>
                    <a:p>
                      <a:pPr algn="l"/>
                      <a:endParaRPr lang="it-IT" sz="2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T0 (Baseline)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 dirty="0">
                          <a:solidFill>
                            <a:srgbClr val="000000"/>
                          </a:solidFill>
                          <a:effectLst/>
                        </a:rPr>
                        <a:t>T1(post-trattamento)</a:t>
                      </a:r>
                      <a:endParaRPr lang="it-IT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 dirty="0">
                          <a:solidFill>
                            <a:srgbClr val="000000"/>
                          </a:solidFill>
                          <a:effectLst/>
                        </a:rPr>
                        <a:t>T2 (2 mesi dopo)</a:t>
                      </a:r>
                      <a:endParaRPr lang="it-IT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804880"/>
                  </a:ext>
                </a:extLst>
              </a:tr>
              <a:tr h="523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Weight/BMI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120/41.5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dirty="0">
                          <a:solidFill>
                            <a:srgbClr val="000000"/>
                          </a:solidFill>
                          <a:effectLst/>
                        </a:rPr>
                        <a:t>111/38.4</a:t>
                      </a:r>
                      <a:endParaRPr lang="it-IT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82/28.4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839867"/>
                  </a:ext>
                </a:extLst>
              </a:tr>
              <a:tr h="355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EDI  </a:t>
                      </a:r>
                      <a:r>
                        <a:rPr lang="it-IT" sz="2100" b="1" baseline="-25000">
                          <a:solidFill>
                            <a:srgbClr val="FF0000"/>
                          </a:solidFill>
                          <a:effectLst/>
                        </a:rPr>
                        <a:t>******</a:t>
                      </a:r>
                      <a:endParaRPr lang="it-IT" sz="2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122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614175"/>
                  </a:ext>
                </a:extLst>
              </a:tr>
              <a:tr h="355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BES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51234"/>
                  </a:ext>
                </a:extLst>
              </a:tr>
              <a:tr h="733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BUT (total score)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118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94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dirty="0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it-IT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937710"/>
                  </a:ext>
                </a:extLst>
              </a:tr>
              <a:tr h="355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STAI-Y 1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337726"/>
                  </a:ext>
                </a:extLst>
              </a:tr>
              <a:tr h="355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STAI-Y2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71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71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07183"/>
                  </a:ext>
                </a:extLst>
              </a:tr>
              <a:tr h="355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BDI-II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it-IT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302782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FA57AD1-2DDC-5572-75F8-CDC041DF8A77}"/>
              </a:ext>
            </a:extLst>
          </p:cNvPr>
          <p:cNvSpPr txBox="1"/>
          <p:nvPr/>
        </p:nvSpPr>
        <p:spPr>
          <a:xfrm>
            <a:off x="1469329" y="4321001"/>
            <a:ext cx="92533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due mesi dal trattamento integrato si sono registrati i seguenti risultati: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Riduzione significativa dei comportamenti impulsivi (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binge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grazing);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Miglioramento dell’immagine corporea;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Riduzione dei punteggi di ansia e depressione;</a:t>
            </a:r>
          </a:p>
          <a:p>
            <a:endParaRPr lang="it-IT" sz="2000" dirty="0"/>
          </a:p>
        </p:txBody>
      </p:sp>
      <p:pic>
        <p:nvPicPr>
          <p:cNvPr id="19" name="Elemento grafico 18" descr="Freccia: rotazione a destra con riempimento a tinta unita">
            <a:extLst>
              <a:ext uri="{FF2B5EF4-FFF2-40B4-BE49-F238E27FC236}">
                <a16:creationId xmlns:a16="http://schemas.microsoft.com/office/drawing/2014/main" id="{3FD049C9-4626-466D-9CC0-D4A6A117B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931014" y="40924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352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412</TotalTime>
  <Words>842</Words>
  <Application>Microsoft Office PowerPoint</Application>
  <PresentationFormat>Widescreen</PresentationFormat>
  <Paragraphs>97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RetrospectVTI</vt:lpstr>
      <vt:lpstr>Gli elementi costitutivi della fase di restituzione psicologica pre-bariatrica </vt:lpstr>
      <vt:lpstr>Presentazione standard di PowerPoint</vt:lpstr>
      <vt:lpstr>Presentazione standard di PowerPoint</vt:lpstr>
      <vt:lpstr>Obiettivi della restituzione</vt:lpstr>
      <vt:lpstr>Presentazione standard di PowerPoint</vt:lpstr>
      <vt:lpstr>Psicoterapia pre-chirurgia bariatrica</vt:lpstr>
      <vt:lpstr>Utilizzo di tecniche basate su biofeedback e mindful eating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Carmela Mento</cp:lastModifiedBy>
  <cp:revision>16</cp:revision>
  <dcterms:created xsi:type="dcterms:W3CDTF">2022-02-27T17:36:31Z</dcterms:created>
  <dcterms:modified xsi:type="dcterms:W3CDTF">2025-10-23T12:58:28Z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